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147470244" r:id="rId5"/>
    <p:sldId id="2147470245" r:id="rId6"/>
    <p:sldId id="262" r:id="rId7"/>
    <p:sldId id="2147478840" r:id="rId8"/>
    <p:sldId id="2147478841" r:id="rId9"/>
    <p:sldId id="259" r:id="rId10"/>
    <p:sldId id="271" r:id="rId11"/>
    <p:sldId id="264" r:id="rId12"/>
    <p:sldId id="272" r:id="rId13"/>
    <p:sldId id="2147478842" r:id="rId14"/>
    <p:sldId id="2147478843" r:id="rId15"/>
    <p:sldId id="2147470201" r:id="rId16"/>
    <p:sldId id="2147483379" r:id="rId17"/>
    <p:sldId id="336" r:id="rId18"/>
    <p:sldId id="2147483643" r:id="rId19"/>
    <p:sldId id="2147483646" r:id="rId20"/>
    <p:sldId id="337" r:id="rId21"/>
    <p:sldId id="258" r:id="rId22"/>
    <p:sldId id="276" r:id="rId23"/>
    <p:sldId id="260" r:id="rId24"/>
    <p:sldId id="2147483647" r:id="rId25"/>
    <p:sldId id="256" r:id="rId26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39B227-3400-2427-5341-ED6FC9C6B218}" v="2" dt="2026-04-08T15:04:44.0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123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ublicisgroupe-my.sharepoint.com/personal/juaechag_publicisgroupe_net/Documents/Documents/00%20actual/2026%2001%20evaluaci&#243;n%20madurez/EMPRESA%20-%20Evaluaci&#243;n%20Madurez%20IA%20v0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AR" sz="1800" b="1"/>
              <a:t>Madurez en la adopción de la</a:t>
            </a:r>
            <a:br>
              <a:rPr lang="es-AR" sz="1800" b="1"/>
            </a:br>
            <a:r>
              <a:rPr lang="es-AR" sz="1800" b="1"/>
              <a:t>Inteligencia Artificial</a:t>
            </a:r>
          </a:p>
        </c:rich>
      </c:tx>
      <c:layout>
        <c:manualLayout>
          <c:xMode val="edge"/>
          <c:yMode val="edge"/>
          <c:x val="2.840141076115486E-2"/>
          <c:y val="0.115416613077559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'1er resumen'!$B$4</c:f>
              <c:strCache>
                <c:ptCount val="1"/>
                <c:pt idx="0">
                  <c:v>Actual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'1er resumen'!$A$5:$A$12</c:f>
              <c:strCache>
                <c:ptCount val="8"/>
                <c:pt idx="0">
                  <c:v>Gobernanza de IA</c:v>
                </c:pt>
                <c:pt idx="1">
                  <c:v>Ética, privacidad y cumplimiento legal en IA</c:v>
                </c:pt>
                <c:pt idx="2">
                  <c:v>Estrategia y liderazgo en IA</c:v>
                </c:pt>
                <c:pt idx="3">
                  <c:v>Ciclo de vida de modelos y MLOps</c:v>
                </c:pt>
                <c:pt idx="4">
                  <c:v>Datos, tecnología e infraestructura para IA</c:v>
                </c:pt>
                <c:pt idx="5">
                  <c:v>Personas, capacidades y cultura de IA</c:v>
                </c:pt>
                <c:pt idx="6">
                  <c:v>Gestión de riesgos y seguridad en IA</c:v>
                </c:pt>
                <c:pt idx="7">
                  <c:v>Valor de negocio y portafolio de IA</c:v>
                </c:pt>
              </c:strCache>
            </c:strRef>
          </c:cat>
          <c:val>
            <c:numRef>
              <c:f>'1er resumen'!$B$5:$B$12</c:f>
              <c:numCache>
                <c:formatCode>0.00</c:formatCode>
                <c:ptCount val="8"/>
                <c:pt idx="0">
                  <c:v>3</c:v>
                </c:pt>
                <c:pt idx="1">
                  <c:v>3</c:v>
                </c:pt>
                <c:pt idx="2">
                  <c:v>2.8333333333333335</c:v>
                </c:pt>
                <c:pt idx="3">
                  <c:v>2.5</c:v>
                </c:pt>
                <c:pt idx="4">
                  <c:v>2.8333333333333335</c:v>
                </c:pt>
                <c:pt idx="5">
                  <c:v>2.5</c:v>
                </c:pt>
                <c:pt idx="6">
                  <c:v>1.7142857142857142</c:v>
                </c:pt>
                <c:pt idx="7">
                  <c:v>3.1428571428571428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4C-4651-88AE-9F3A94636A04}"/>
            </c:ext>
          </c:extLst>
        </c:ser>
        <c:ser>
          <c:idx val="1"/>
          <c:order val="1"/>
          <c:tx>
            <c:strRef>
              <c:f>'1er resumen'!$C$4</c:f>
              <c:strCache>
                <c:ptCount val="1"/>
                <c:pt idx="0">
                  <c:v>Objetivo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'1er resumen'!$A$5:$A$12</c:f>
              <c:strCache>
                <c:ptCount val="8"/>
                <c:pt idx="0">
                  <c:v>Gobernanza de IA</c:v>
                </c:pt>
                <c:pt idx="1">
                  <c:v>Ética, privacidad y cumplimiento legal en IA</c:v>
                </c:pt>
                <c:pt idx="2">
                  <c:v>Estrategia y liderazgo en IA</c:v>
                </c:pt>
                <c:pt idx="3">
                  <c:v>Ciclo de vida de modelos y MLOps</c:v>
                </c:pt>
                <c:pt idx="4">
                  <c:v>Datos, tecnología e infraestructura para IA</c:v>
                </c:pt>
                <c:pt idx="5">
                  <c:v>Personas, capacidades y cultura de IA</c:v>
                </c:pt>
                <c:pt idx="6">
                  <c:v>Gestión de riesgos y seguridad en IA</c:v>
                </c:pt>
                <c:pt idx="7">
                  <c:v>Valor de negocio y portafolio de IA</c:v>
                </c:pt>
              </c:strCache>
            </c:strRef>
          </c:cat>
          <c:val>
            <c:numRef>
              <c:f>'1er resumen'!$C$5:$C$12</c:f>
              <c:numCache>
                <c:formatCode>General</c:formatCode>
                <c:ptCount val="8"/>
                <c:pt idx="0">
                  <c:v>4</c:v>
                </c:pt>
                <c:pt idx="1">
                  <c:v>5</c:v>
                </c:pt>
                <c:pt idx="2">
                  <c:v>4</c:v>
                </c:pt>
                <c:pt idx="3">
                  <c:v>4</c:v>
                </c:pt>
                <c:pt idx="4">
                  <c:v>3</c:v>
                </c:pt>
                <c:pt idx="5">
                  <c:v>4</c:v>
                </c:pt>
                <c:pt idx="6">
                  <c:v>2</c:v>
                </c:pt>
                <c:pt idx="7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4C-4651-88AE-9F3A94636A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11160031"/>
        <c:axId val="1711164831"/>
      </c:radarChart>
      <c:catAx>
        <c:axId val="17111600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711164831"/>
        <c:crosses val="autoZero"/>
        <c:auto val="1"/>
        <c:lblAlgn val="ctr"/>
        <c:lblOffset val="100"/>
        <c:noMultiLvlLbl val="0"/>
      </c:catAx>
      <c:valAx>
        <c:axId val="1711164831"/>
        <c:scaling>
          <c:orientation val="minMax"/>
          <c:max val="5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AR"/>
          </a:p>
        </c:txPr>
        <c:crossAx val="1711160031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2.8288210828870706E-2"/>
          <c:y val="0.80587150902776417"/>
          <c:w val="0.11675151283172937"/>
          <c:h val="0.164842661394091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A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s-A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84C854-B635-4A66-B7A1-9B513651ED14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AR"/>
        </a:p>
      </dgm:t>
    </dgm:pt>
    <dgm:pt modelId="{AD30AA6C-5EC3-4FCB-B871-D01B1DA7A305}">
      <dgm:prSet phldrT="[Texto]" phldr="0" custT="1"/>
      <dgm:spPr>
        <a:solidFill>
          <a:srgbClr val="EE1A24"/>
        </a:solidFill>
      </dgm:spPr>
      <dgm:t>
        <a:bodyPr/>
        <a:lstStyle/>
        <a:p>
          <a:r>
            <a:rPr lang="es-AR" sz="3200" dirty="0">
              <a:solidFill>
                <a:schemeClr val="bg1"/>
              </a:solidFill>
              <a:latin typeface="Futura Next DemiBold" panose="020B0702020204020203" pitchFamily="34" charset="0"/>
            </a:rPr>
            <a:t>Nuestros clientes</a:t>
          </a:r>
        </a:p>
      </dgm:t>
    </dgm:pt>
    <dgm:pt modelId="{22C18547-1A32-4463-8221-7D0455DF2F5E}" type="parTrans" cxnId="{1CFFC02F-9D56-42BA-86CE-AF873B51F43B}">
      <dgm:prSet/>
      <dgm:spPr/>
      <dgm:t>
        <a:bodyPr/>
        <a:lstStyle/>
        <a:p>
          <a:endParaRPr lang="es-AR"/>
        </a:p>
      </dgm:t>
    </dgm:pt>
    <dgm:pt modelId="{AD7FBA12-089C-46DA-BBB1-969D59FC0ACA}" type="sibTrans" cxnId="{1CFFC02F-9D56-42BA-86CE-AF873B51F43B}">
      <dgm:prSet/>
      <dgm:spPr/>
      <dgm:t>
        <a:bodyPr/>
        <a:lstStyle/>
        <a:p>
          <a:endParaRPr lang="es-AR"/>
        </a:p>
      </dgm:t>
    </dgm:pt>
    <dgm:pt modelId="{6CAA8DC3-2D09-474A-AE90-ADDF64998FD0}">
      <dgm:prSet phldrT="[Texto]" phldr="0"/>
      <dgm:spPr>
        <a:noFill/>
        <a:ln>
          <a:noFill/>
        </a:ln>
      </dgm:spPr>
      <dgm:t>
        <a:bodyPr/>
        <a:lstStyle/>
        <a:p>
          <a:r>
            <a:rPr lang="es-AR" dirty="0"/>
            <a:t> </a:t>
          </a:r>
        </a:p>
      </dgm:t>
    </dgm:pt>
    <dgm:pt modelId="{2EDF0644-4220-4A3D-867C-116711A1E5FC}" type="parTrans" cxnId="{B9E4CB51-7020-46E1-8A1A-701D01E6D250}">
      <dgm:prSet/>
      <dgm:spPr/>
      <dgm:t>
        <a:bodyPr/>
        <a:lstStyle/>
        <a:p>
          <a:endParaRPr lang="es-AR"/>
        </a:p>
      </dgm:t>
    </dgm:pt>
    <dgm:pt modelId="{82C6F0BF-D42D-4800-9FD1-15539AD9F35C}" type="sibTrans" cxnId="{B9E4CB51-7020-46E1-8A1A-701D01E6D250}">
      <dgm:prSet/>
      <dgm:spPr/>
      <dgm:t>
        <a:bodyPr/>
        <a:lstStyle/>
        <a:p>
          <a:endParaRPr lang="es-AR"/>
        </a:p>
      </dgm:t>
    </dgm:pt>
    <dgm:pt modelId="{F2D5875F-57A1-45F2-8B90-C823EB0711B1}">
      <dgm:prSet phldrT="[Texto]" phldr="0" custT="1"/>
      <dgm:spPr>
        <a:solidFill>
          <a:srgbClr val="4C0000">
            <a:alpha val="80000"/>
          </a:srgbClr>
        </a:solidFill>
      </dgm:spPr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 dirty="0">
              <a:solidFill>
                <a:srgbClr val="FFFFFF"/>
              </a:solidFill>
              <a:latin typeface="Futura Next DemiBold" panose="020B0702020204020203" pitchFamily="34" charset="0"/>
              <a:ea typeface="+mn-ea"/>
              <a:cs typeface="+mn-cs"/>
            </a:rPr>
            <a:t>Soluciones de IA locales</a:t>
          </a:r>
        </a:p>
      </dgm:t>
    </dgm:pt>
    <dgm:pt modelId="{03174032-2F8E-42A4-8B4F-2AD225ABEB74}" type="parTrans" cxnId="{86DB2638-084A-4B31-BEC4-0BAB9C4AAAF3}">
      <dgm:prSet/>
      <dgm:spPr/>
      <dgm:t>
        <a:bodyPr/>
        <a:lstStyle/>
        <a:p>
          <a:endParaRPr lang="es-AR"/>
        </a:p>
      </dgm:t>
    </dgm:pt>
    <dgm:pt modelId="{DF3AF92E-30DD-45AA-98FB-988744EBFEFC}" type="sibTrans" cxnId="{86DB2638-084A-4B31-BEC4-0BAB9C4AAAF3}">
      <dgm:prSet/>
      <dgm:spPr/>
      <dgm:t>
        <a:bodyPr/>
        <a:lstStyle/>
        <a:p>
          <a:endParaRPr lang="es-AR"/>
        </a:p>
      </dgm:t>
    </dgm:pt>
    <dgm:pt modelId="{D64E3227-F850-42DD-A369-C62C76784647}">
      <dgm:prSet phldrT="[Texto]" phldr="0"/>
      <dgm:spPr>
        <a:noFill/>
        <a:ln>
          <a:noFill/>
        </a:ln>
      </dgm:spPr>
      <dgm:t>
        <a:bodyPr/>
        <a:lstStyle/>
        <a:p>
          <a:endParaRPr lang="es-AR" dirty="0"/>
        </a:p>
      </dgm:t>
    </dgm:pt>
    <dgm:pt modelId="{A0FE6418-E54A-482C-A1D2-FD89387AB14F}" type="parTrans" cxnId="{2ED46F39-4139-4959-9B6A-2694A506FA42}">
      <dgm:prSet/>
      <dgm:spPr/>
      <dgm:t>
        <a:bodyPr/>
        <a:lstStyle/>
        <a:p>
          <a:endParaRPr lang="es-AR"/>
        </a:p>
      </dgm:t>
    </dgm:pt>
    <dgm:pt modelId="{487807DD-DE01-41DF-BE6E-581197D8990F}" type="sibTrans" cxnId="{2ED46F39-4139-4959-9B6A-2694A506FA42}">
      <dgm:prSet/>
      <dgm:spPr/>
      <dgm:t>
        <a:bodyPr/>
        <a:lstStyle/>
        <a:p>
          <a:endParaRPr lang="es-AR"/>
        </a:p>
      </dgm:t>
    </dgm:pt>
    <dgm:pt modelId="{47F0DC8B-31CC-4D8B-84CA-863793A6E6FF}">
      <dgm:prSet phldrT="[Texto]" phldr="0" custT="1"/>
      <dgm:spPr>
        <a:solidFill>
          <a:srgbClr val="4C0000">
            <a:alpha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 dirty="0">
              <a:solidFill>
                <a:srgbClr val="FFFFFF"/>
              </a:solidFill>
              <a:latin typeface="Futura Next DemiBold" panose="020B0702020204020203" pitchFamily="34" charset="0"/>
              <a:ea typeface="+mn-ea"/>
              <a:cs typeface="+mn-cs"/>
            </a:rPr>
            <a:t>Equipos “centauro”</a:t>
          </a:r>
        </a:p>
      </dgm:t>
    </dgm:pt>
    <dgm:pt modelId="{E317C5C6-1BD6-43B6-B024-D168BCAA6A1C}" type="parTrans" cxnId="{F01519AD-FD43-472D-A67F-AE46CF6C1C56}">
      <dgm:prSet/>
      <dgm:spPr/>
      <dgm:t>
        <a:bodyPr/>
        <a:lstStyle/>
        <a:p>
          <a:endParaRPr lang="es-AR"/>
        </a:p>
      </dgm:t>
    </dgm:pt>
    <dgm:pt modelId="{CB008024-6156-4EB6-9B45-2803AC6C0796}" type="sibTrans" cxnId="{F01519AD-FD43-472D-A67F-AE46CF6C1C56}">
      <dgm:prSet/>
      <dgm:spPr/>
      <dgm:t>
        <a:bodyPr/>
        <a:lstStyle/>
        <a:p>
          <a:endParaRPr lang="es-AR"/>
        </a:p>
      </dgm:t>
    </dgm:pt>
    <dgm:pt modelId="{3F679C35-AE1A-4451-BA4A-834469301BB1}">
      <dgm:prSet phldrT="[Texto]" phldr="0"/>
      <dgm:spPr>
        <a:noFill/>
        <a:ln>
          <a:noFill/>
        </a:ln>
      </dgm:spPr>
      <dgm:t>
        <a:bodyPr/>
        <a:lstStyle/>
        <a:p>
          <a:endParaRPr lang="es-AR" dirty="0"/>
        </a:p>
      </dgm:t>
    </dgm:pt>
    <dgm:pt modelId="{B97F9DC7-7D9A-44BD-94D3-0225CDD95B47}" type="parTrans" cxnId="{5DDBBD01-A01D-4B58-9555-C1F4BD5456F6}">
      <dgm:prSet/>
      <dgm:spPr/>
      <dgm:t>
        <a:bodyPr/>
        <a:lstStyle/>
        <a:p>
          <a:endParaRPr lang="es-AR"/>
        </a:p>
      </dgm:t>
    </dgm:pt>
    <dgm:pt modelId="{00EFB859-CEAB-4040-B2C3-F000B324E678}" type="sibTrans" cxnId="{5DDBBD01-A01D-4B58-9555-C1F4BD5456F6}">
      <dgm:prSet/>
      <dgm:spPr/>
      <dgm:t>
        <a:bodyPr/>
        <a:lstStyle/>
        <a:p>
          <a:endParaRPr lang="es-AR"/>
        </a:p>
      </dgm:t>
    </dgm:pt>
    <dgm:pt modelId="{C34EB231-A030-4A7A-8122-468091676467}">
      <dgm:prSet phldrT="[Texto]" phldr="0" custT="1"/>
      <dgm:spPr>
        <a:solidFill>
          <a:srgbClr val="4C0000">
            <a:alpha val="80000"/>
          </a:srgbClr>
        </a:solidFill>
      </dgm:spPr>
      <dgm:t>
        <a:bodyPr/>
        <a:lstStyle/>
        <a:p>
          <a:r>
            <a:rPr lang="es-AR" sz="2000" dirty="0">
              <a:solidFill>
                <a:schemeClr val="bg1"/>
              </a:solidFill>
              <a:latin typeface="Futura Next DemiBold" panose="020B0702020204020203" pitchFamily="34" charset="0"/>
            </a:rPr>
            <a:t>Soluciones de IA corporativas</a:t>
          </a:r>
        </a:p>
      </dgm:t>
    </dgm:pt>
    <dgm:pt modelId="{7C4964E8-17EA-49DF-9D21-6F508AE9950B}" type="parTrans" cxnId="{B9A4B7A7-3FCF-4351-B727-C8A6D3A96725}">
      <dgm:prSet/>
      <dgm:spPr/>
      <dgm:t>
        <a:bodyPr/>
        <a:lstStyle/>
        <a:p>
          <a:endParaRPr lang="es-AR"/>
        </a:p>
      </dgm:t>
    </dgm:pt>
    <dgm:pt modelId="{836BCB57-B202-4F78-8CF6-39152A670AA3}" type="sibTrans" cxnId="{B9A4B7A7-3FCF-4351-B727-C8A6D3A96725}">
      <dgm:prSet/>
      <dgm:spPr/>
      <dgm:t>
        <a:bodyPr/>
        <a:lstStyle/>
        <a:p>
          <a:endParaRPr lang="es-AR"/>
        </a:p>
      </dgm:t>
    </dgm:pt>
    <dgm:pt modelId="{647527F4-A21D-4426-AD5D-61082276F6B5}" type="pres">
      <dgm:prSet presAssocID="{0F84C854-B635-4A66-B7A1-9B513651ED14}" presName="composite" presStyleCnt="0">
        <dgm:presLayoutVars>
          <dgm:chMax val="1"/>
          <dgm:dir/>
          <dgm:resizeHandles val="exact"/>
        </dgm:presLayoutVars>
      </dgm:prSet>
      <dgm:spPr/>
    </dgm:pt>
    <dgm:pt modelId="{3726AD69-7BA7-4707-870A-F8A3A2BB453C}" type="pres">
      <dgm:prSet presAssocID="{0F84C854-B635-4A66-B7A1-9B513651ED14}" presName="radial" presStyleCnt="0">
        <dgm:presLayoutVars>
          <dgm:animLvl val="ctr"/>
        </dgm:presLayoutVars>
      </dgm:prSet>
      <dgm:spPr/>
    </dgm:pt>
    <dgm:pt modelId="{DB15B3E8-A7B3-413F-9084-35AAD8C2C257}" type="pres">
      <dgm:prSet presAssocID="{AD30AA6C-5EC3-4FCB-B871-D01B1DA7A305}" presName="centerShape" presStyleLbl="vennNode1" presStyleIdx="0" presStyleCnt="7"/>
      <dgm:spPr/>
    </dgm:pt>
    <dgm:pt modelId="{60FAC71C-FE92-43A4-BED0-72CB3F1638A2}" type="pres">
      <dgm:prSet presAssocID="{6CAA8DC3-2D09-474A-AE90-ADDF64998FD0}" presName="node" presStyleLbl="vennNode1" presStyleIdx="1" presStyleCnt="7">
        <dgm:presLayoutVars>
          <dgm:bulletEnabled val="1"/>
        </dgm:presLayoutVars>
      </dgm:prSet>
      <dgm:spPr/>
    </dgm:pt>
    <dgm:pt modelId="{ED33FCF9-48B3-4928-A687-C0276393BCCA}" type="pres">
      <dgm:prSet presAssocID="{F2D5875F-57A1-45F2-8B90-C823EB0711B1}" presName="node" presStyleLbl="vennNode1" presStyleIdx="2" presStyleCnt="7" custScaleX="134147" custScaleY="134147">
        <dgm:presLayoutVars>
          <dgm:bulletEnabled val="1"/>
        </dgm:presLayoutVars>
      </dgm:prSet>
      <dgm:spPr/>
    </dgm:pt>
    <dgm:pt modelId="{2CCCF00E-BC0C-4D28-8521-2DE0117D4F3F}" type="pres">
      <dgm:prSet presAssocID="{D64E3227-F850-42DD-A369-C62C76784647}" presName="node" presStyleLbl="vennNode1" presStyleIdx="3" presStyleCnt="7">
        <dgm:presLayoutVars>
          <dgm:bulletEnabled val="1"/>
        </dgm:presLayoutVars>
      </dgm:prSet>
      <dgm:spPr/>
    </dgm:pt>
    <dgm:pt modelId="{A0467BF0-7873-49BB-9EB8-AB5CF7B34D64}" type="pres">
      <dgm:prSet presAssocID="{47F0DC8B-31CC-4D8B-84CA-863793A6E6FF}" presName="node" presStyleLbl="vennNode1" presStyleIdx="4" presStyleCnt="7" custScaleX="134147" custScaleY="134147">
        <dgm:presLayoutVars>
          <dgm:bulletEnabled val="1"/>
        </dgm:presLayoutVars>
      </dgm:prSet>
      <dgm:spPr>
        <a:xfrm>
          <a:off x="3558456" y="4069723"/>
          <a:ext cx="2323970" cy="2323970"/>
        </a:xfrm>
        <a:prstGeom prst="ellipse">
          <a:avLst/>
        </a:prstGeom>
      </dgm:spPr>
    </dgm:pt>
    <dgm:pt modelId="{6BB1F54A-E204-4461-8194-C09BEBFCC0A0}" type="pres">
      <dgm:prSet presAssocID="{3F679C35-AE1A-4451-BA4A-834469301BB1}" presName="node" presStyleLbl="vennNode1" presStyleIdx="5" presStyleCnt="7">
        <dgm:presLayoutVars>
          <dgm:bulletEnabled val="1"/>
        </dgm:presLayoutVars>
      </dgm:prSet>
      <dgm:spPr/>
    </dgm:pt>
    <dgm:pt modelId="{F4A39D0C-53A9-4A6F-9FCD-F489AF98585F}" type="pres">
      <dgm:prSet presAssocID="{C34EB231-A030-4A7A-8122-468091676467}" presName="node" presStyleLbl="vennNode1" presStyleIdx="6" presStyleCnt="7" custScaleX="134147" custScaleY="134147">
        <dgm:presLayoutVars>
          <dgm:bulletEnabled val="1"/>
        </dgm:presLayoutVars>
      </dgm:prSet>
      <dgm:spPr/>
    </dgm:pt>
  </dgm:ptLst>
  <dgm:cxnLst>
    <dgm:cxn modelId="{5DDBBD01-A01D-4B58-9555-C1F4BD5456F6}" srcId="{AD30AA6C-5EC3-4FCB-B871-D01B1DA7A305}" destId="{3F679C35-AE1A-4451-BA4A-834469301BB1}" srcOrd="4" destOrd="0" parTransId="{B97F9DC7-7D9A-44BD-94D3-0225CDD95B47}" sibTransId="{00EFB859-CEAB-4040-B2C3-F000B324E678}"/>
    <dgm:cxn modelId="{5CAB0A29-A191-4451-ABDA-471D8880FCFB}" type="presOf" srcId="{0F84C854-B635-4A66-B7A1-9B513651ED14}" destId="{647527F4-A21D-4426-AD5D-61082276F6B5}" srcOrd="0" destOrd="0" presId="urn:microsoft.com/office/officeart/2005/8/layout/radial3"/>
    <dgm:cxn modelId="{1CFFC02F-9D56-42BA-86CE-AF873B51F43B}" srcId="{0F84C854-B635-4A66-B7A1-9B513651ED14}" destId="{AD30AA6C-5EC3-4FCB-B871-D01B1DA7A305}" srcOrd="0" destOrd="0" parTransId="{22C18547-1A32-4463-8221-7D0455DF2F5E}" sibTransId="{AD7FBA12-089C-46DA-BBB1-969D59FC0ACA}"/>
    <dgm:cxn modelId="{86DB2638-084A-4B31-BEC4-0BAB9C4AAAF3}" srcId="{AD30AA6C-5EC3-4FCB-B871-D01B1DA7A305}" destId="{F2D5875F-57A1-45F2-8B90-C823EB0711B1}" srcOrd="1" destOrd="0" parTransId="{03174032-2F8E-42A4-8B4F-2AD225ABEB74}" sibTransId="{DF3AF92E-30DD-45AA-98FB-988744EBFEFC}"/>
    <dgm:cxn modelId="{2ED46F39-4139-4959-9B6A-2694A506FA42}" srcId="{AD30AA6C-5EC3-4FCB-B871-D01B1DA7A305}" destId="{D64E3227-F850-42DD-A369-C62C76784647}" srcOrd="2" destOrd="0" parTransId="{A0FE6418-E54A-482C-A1D2-FD89387AB14F}" sibTransId="{487807DD-DE01-41DF-BE6E-581197D8990F}"/>
    <dgm:cxn modelId="{B9E4CB51-7020-46E1-8A1A-701D01E6D250}" srcId="{AD30AA6C-5EC3-4FCB-B871-D01B1DA7A305}" destId="{6CAA8DC3-2D09-474A-AE90-ADDF64998FD0}" srcOrd="0" destOrd="0" parTransId="{2EDF0644-4220-4A3D-867C-116711A1E5FC}" sibTransId="{82C6F0BF-D42D-4800-9FD1-15539AD9F35C}"/>
    <dgm:cxn modelId="{7C758D55-5CFC-463F-823C-487A7194B798}" type="presOf" srcId="{D64E3227-F850-42DD-A369-C62C76784647}" destId="{2CCCF00E-BC0C-4D28-8521-2DE0117D4F3F}" srcOrd="0" destOrd="0" presId="urn:microsoft.com/office/officeart/2005/8/layout/radial3"/>
    <dgm:cxn modelId="{B91F327D-38E4-4F12-BA17-EE14B39A7DBF}" type="presOf" srcId="{AD30AA6C-5EC3-4FCB-B871-D01B1DA7A305}" destId="{DB15B3E8-A7B3-413F-9084-35AAD8C2C257}" srcOrd="0" destOrd="0" presId="urn:microsoft.com/office/officeart/2005/8/layout/radial3"/>
    <dgm:cxn modelId="{8D337AA2-DFA2-4F37-A2B6-2629EEBD3605}" type="presOf" srcId="{47F0DC8B-31CC-4D8B-84CA-863793A6E6FF}" destId="{A0467BF0-7873-49BB-9EB8-AB5CF7B34D64}" srcOrd="0" destOrd="0" presId="urn:microsoft.com/office/officeart/2005/8/layout/radial3"/>
    <dgm:cxn modelId="{B9A4B7A7-3FCF-4351-B727-C8A6D3A96725}" srcId="{AD30AA6C-5EC3-4FCB-B871-D01B1DA7A305}" destId="{C34EB231-A030-4A7A-8122-468091676467}" srcOrd="5" destOrd="0" parTransId="{7C4964E8-17EA-49DF-9D21-6F508AE9950B}" sibTransId="{836BCB57-B202-4F78-8CF6-39152A670AA3}"/>
    <dgm:cxn modelId="{EAB848A8-4162-4DCA-8AC5-5760435282B5}" type="presOf" srcId="{F2D5875F-57A1-45F2-8B90-C823EB0711B1}" destId="{ED33FCF9-48B3-4928-A687-C0276393BCCA}" srcOrd="0" destOrd="0" presId="urn:microsoft.com/office/officeart/2005/8/layout/radial3"/>
    <dgm:cxn modelId="{F01519AD-FD43-472D-A67F-AE46CF6C1C56}" srcId="{AD30AA6C-5EC3-4FCB-B871-D01B1DA7A305}" destId="{47F0DC8B-31CC-4D8B-84CA-863793A6E6FF}" srcOrd="3" destOrd="0" parTransId="{E317C5C6-1BD6-43B6-B024-D168BCAA6A1C}" sibTransId="{CB008024-6156-4EB6-9B45-2803AC6C0796}"/>
    <dgm:cxn modelId="{F8FA56AF-1954-46C8-93BD-1930FFFDA0F1}" type="presOf" srcId="{3F679C35-AE1A-4451-BA4A-834469301BB1}" destId="{6BB1F54A-E204-4461-8194-C09BEBFCC0A0}" srcOrd="0" destOrd="0" presId="urn:microsoft.com/office/officeart/2005/8/layout/radial3"/>
    <dgm:cxn modelId="{256D53E5-2493-4BFD-8BB4-F6A9E1C8538B}" type="presOf" srcId="{6CAA8DC3-2D09-474A-AE90-ADDF64998FD0}" destId="{60FAC71C-FE92-43A4-BED0-72CB3F1638A2}" srcOrd="0" destOrd="0" presId="urn:microsoft.com/office/officeart/2005/8/layout/radial3"/>
    <dgm:cxn modelId="{8D3ADDF8-0A89-44B9-8768-A6A7D8EB7F8B}" type="presOf" srcId="{C34EB231-A030-4A7A-8122-468091676467}" destId="{F4A39D0C-53A9-4A6F-9FCD-F489AF98585F}" srcOrd="0" destOrd="0" presId="urn:microsoft.com/office/officeart/2005/8/layout/radial3"/>
    <dgm:cxn modelId="{BFC0101D-5A47-4B1A-B98D-8BFDA80C5FEA}" type="presParOf" srcId="{647527F4-A21D-4426-AD5D-61082276F6B5}" destId="{3726AD69-7BA7-4707-870A-F8A3A2BB453C}" srcOrd="0" destOrd="0" presId="urn:microsoft.com/office/officeart/2005/8/layout/radial3"/>
    <dgm:cxn modelId="{2434DC6A-2A7D-45F1-9E7B-D5476700625A}" type="presParOf" srcId="{3726AD69-7BA7-4707-870A-F8A3A2BB453C}" destId="{DB15B3E8-A7B3-413F-9084-35AAD8C2C257}" srcOrd="0" destOrd="0" presId="urn:microsoft.com/office/officeart/2005/8/layout/radial3"/>
    <dgm:cxn modelId="{EA508776-2EE0-4282-8F07-0859A8CC4663}" type="presParOf" srcId="{3726AD69-7BA7-4707-870A-F8A3A2BB453C}" destId="{60FAC71C-FE92-43A4-BED0-72CB3F1638A2}" srcOrd="1" destOrd="0" presId="urn:microsoft.com/office/officeart/2005/8/layout/radial3"/>
    <dgm:cxn modelId="{C3D915C1-DCB8-4286-BA54-D9F167C24147}" type="presParOf" srcId="{3726AD69-7BA7-4707-870A-F8A3A2BB453C}" destId="{ED33FCF9-48B3-4928-A687-C0276393BCCA}" srcOrd="2" destOrd="0" presId="urn:microsoft.com/office/officeart/2005/8/layout/radial3"/>
    <dgm:cxn modelId="{082EDA6E-EE71-4DBB-ADC0-641CC520A143}" type="presParOf" srcId="{3726AD69-7BA7-4707-870A-F8A3A2BB453C}" destId="{2CCCF00E-BC0C-4D28-8521-2DE0117D4F3F}" srcOrd="3" destOrd="0" presId="urn:microsoft.com/office/officeart/2005/8/layout/radial3"/>
    <dgm:cxn modelId="{C49CA27C-88F7-4FB0-9B7A-535123C8FEB0}" type="presParOf" srcId="{3726AD69-7BA7-4707-870A-F8A3A2BB453C}" destId="{A0467BF0-7873-49BB-9EB8-AB5CF7B34D64}" srcOrd="4" destOrd="0" presId="urn:microsoft.com/office/officeart/2005/8/layout/radial3"/>
    <dgm:cxn modelId="{91892A99-61DF-424E-B804-26571C2F003E}" type="presParOf" srcId="{3726AD69-7BA7-4707-870A-F8A3A2BB453C}" destId="{6BB1F54A-E204-4461-8194-C09BEBFCC0A0}" srcOrd="5" destOrd="0" presId="urn:microsoft.com/office/officeart/2005/8/layout/radial3"/>
    <dgm:cxn modelId="{6C05C7AF-1AA5-47A4-8DC3-82E08C7E90BE}" type="presParOf" srcId="{3726AD69-7BA7-4707-870A-F8A3A2BB453C}" destId="{F4A39D0C-53A9-4A6F-9FCD-F489AF98585F}" srcOrd="6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15B3E8-A7B3-413F-9084-35AAD8C2C257}">
      <dsp:nvSpPr>
        <dsp:cNvPr id="0" name=""/>
        <dsp:cNvSpPr/>
      </dsp:nvSpPr>
      <dsp:spPr>
        <a:xfrm>
          <a:off x="2988035" y="1242913"/>
          <a:ext cx="3464811" cy="3464811"/>
        </a:xfrm>
        <a:prstGeom prst="ellipse">
          <a:avLst/>
        </a:prstGeom>
        <a:solidFill>
          <a:srgbClr val="EE1A24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3200" kern="1200" dirty="0">
              <a:solidFill>
                <a:schemeClr val="bg1"/>
              </a:solidFill>
              <a:latin typeface="Futura Next DemiBold" panose="020B0702020204020203" pitchFamily="34" charset="0"/>
            </a:rPr>
            <a:t>Nuestros clientes</a:t>
          </a:r>
        </a:p>
      </dsp:txBody>
      <dsp:txXfrm>
        <a:off x="3495445" y="1750323"/>
        <a:ext cx="2449991" cy="2449991"/>
      </dsp:txXfrm>
    </dsp:sp>
    <dsp:sp modelId="{60FAC71C-FE92-43A4-BED0-72CB3F1638A2}">
      <dsp:nvSpPr>
        <dsp:cNvPr id="0" name=""/>
        <dsp:cNvSpPr/>
      </dsp:nvSpPr>
      <dsp:spPr>
        <a:xfrm>
          <a:off x="3854238" y="-147272"/>
          <a:ext cx="1732405" cy="1732405"/>
        </a:xfrm>
        <a:prstGeom prst="ellipse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6500" kern="1200" dirty="0"/>
            <a:t> </a:t>
          </a:r>
        </a:p>
      </dsp:txBody>
      <dsp:txXfrm>
        <a:off x="4107943" y="106433"/>
        <a:ext cx="1224995" cy="1224995"/>
      </dsp:txXfrm>
    </dsp:sp>
    <dsp:sp modelId="{ED33FCF9-48B3-4928-A687-C0276393BCCA}">
      <dsp:nvSpPr>
        <dsp:cNvPr id="0" name=""/>
        <dsp:cNvSpPr/>
      </dsp:nvSpPr>
      <dsp:spPr>
        <a:xfrm>
          <a:off x="5512546" y="685139"/>
          <a:ext cx="2323970" cy="2323970"/>
        </a:xfrm>
        <a:prstGeom prst="ellipse">
          <a:avLst/>
        </a:prstGeom>
        <a:solidFill>
          <a:srgbClr val="4C0000">
            <a:alpha val="8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 dirty="0">
              <a:solidFill>
                <a:srgbClr val="FFFFFF"/>
              </a:solidFill>
              <a:latin typeface="Futura Next DemiBold" panose="020B0702020204020203" pitchFamily="34" charset="0"/>
              <a:ea typeface="+mn-ea"/>
              <a:cs typeface="+mn-cs"/>
            </a:rPr>
            <a:t>Soluciones de IA locales</a:t>
          </a:r>
        </a:p>
      </dsp:txBody>
      <dsp:txXfrm>
        <a:off x="5852884" y="1025477"/>
        <a:ext cx="1643294" cy="1643294"/>
      </dsp:txXfrm>
    </dsp:sp>
    <dsp:sp modelId="{2CCCF00E-BC0C-4D28-8521-2DE0117D4F3F}">
      <dsp:nvSpPr>
        <dsp:cNvPr id="0" name=""/>
        <dsp:cNvSpPr/>
      </dsp:nvSpPr>
      <dsp:spPr>
        <a:xfrm>
          <a:off x="5808328" y="3237311"/>
          <a:ext cx="1732405" cy="1732405"/>
        </a:xfrm>
        <a:prstGeom prst="ellipse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6500" kern="1200" dirty="0"/>
        </a:p>
      </dsp:txBody>
      <dsp:txXfrm>
        <a:off x="6062033" y="3491016"/>
        <a:ext cx="1224995" cy="1224995"/>
      </dsp:txXfrm>
    </dsp:sp>
    <dsp:sp modelId="{A0467BF0-7873-49BB-9EB8-AB5CF7B34D64}">
      <dsp:nvSpPr>
        <dsp:cNvPr id="0" name=""/>
        <dsp:cNvSpPr/>
      </dsp:nvSpPr>
      <dsp:spPr>
        <a:xfrm>
          <a:off x="3558456" y="4069723"/>
          <a:ext cx="2323970" cy="2323970"/>
        </a:xfrm>
        <a:prstGeom prst="ellipse">
          <a:avLst/>
        </a:prstGeom>
        <a:solidFill>
          <a:srgbClr val="4C0000">
            <a:alpha val="8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 dirty="0">
              <a:solidFill>
                <a:srgbClr val="FFFFFF"/>
              </a:solidFill>
              <a:latin typeface="Futura Next DemiBold" panose="020B0702020204020203" pitchFamily="34" charset="0"/>
              <a:ea typeface="+mn-ea"/>
              <a:cs typeface="+mn-cs"/>
            </a:rPr>
            <a:t>Equipos “centauro”</a:t>
          </a:r>
        </a:p>
      </dsp:txBody>
      <dsp:txXfrm>
        <a:off x="3898794" y="4410061"/>
        <a:ext cx="1643294" cy="1643294"/>
      </dsp:txXfrm>
    </dsp:sp>
    <dsp:sp modelId="{6BB1F54A-E204-4461-8194-C09BEBFCC0A0}">
      <dsp:nvSpPr>
        <dsp:cNvPr id="0" name=""/>
        <dsp:cNvSpPr/>
      </dsp:nvSpPr>
      <dsp:spPr>
        <a:xfrm>
          <a:off x="1900148" y="3237311"/>
          <a:ext cx="1732405" cy="1732405"/>
        </a:xfrm>
        <a:prstGeom prst="ellipse">
          <a:avLst/>
        </a:prstGeom>
        <a:noFill/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AR" sz="6500" kern="1200" dirty="0"/>
        </a:p>
      </dsp:txBody>
      <dsp:txXfrm>
        <a:off x="2153853" y="3491016"/>
        <a:ext cx="1224995" cy="1224995"/>
      </dsp:txXfrm>
    </dsp:sp>
    <dsp:sp modelId="{F4A39D0C-53A9-4A6F-9FCD-F489AF98585F}">
      <dsp:nvSpPr>
        <dsp:cNvPr id="0" name=""/>
        <dsp:cNvSpPr/>
      </dsp:nvSpPr>
      <dsp:spPr>
        <a:xfrm>
          <a:off x="1604365" y="685139"/>
          <a:ext cx="2323970" cy="2323970"/>
        </a:xfrm>
        <a:prstGeom prst="ellipse">
          <a:avLst/>
        </a:prstGeom>
        <a:solidFill>
          <a:srgbClr val="4C0000">
            <a:alpha val="80000"/>
          </a:srgb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000" kern="1200" dirty="0">
              <a:solidFill>
                <a:schemeClr val="bg1"/>
              </a:solidFill>
              <a:latin typeface="Futura Next DemiBold" panose="020B0702020204020203" pitchFamily="34" charset="0"/>
            </a:rPr>
            <a:t>Soluciones de IA corporativas</a:t>
          </a:r>
        </a:p>
      </dsp:txBody>
      <dsp:txXfrm>
        <a:off x="1944703" y="1025477"/>
        <a:ext cx="1643294" cy="16432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125B76-9092-AB40-A4A3-D6A4026CD58E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C266B-6B3D-3340-93C1-22A6C909330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043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Mitolog%C3%ADa_egipcia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es.wikipedia.org/wiki/Deificaci%C3%B3n" TargetMode="External"/><Relationship Id="rId4" Type="http://schemas.openxmlformats.org/officeDocument/2006/relationships/hyperlink" Target="https://es.wikipedia.org/wiki/Transliteraci%C3%B3n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F6ECA-88E9-4847-94EF-AAD295A5A13F}" type="slidenum">
              <a:rPr lang="es-CL" smtClean="0"/>
              <a:t>3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623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s-MX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Grafo de contexto empresarial. Los modelos por si mismos pueden resolver problemas genéricos, pero la clave está en el contexto: quien controle el contexto moldeará silenciosamente cómo las empresas razonan, deciden y automatizan.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s-MX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s-MX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capa de contexto empresarial de </a:t>
            </a:r>
            <a:r>
              <a:rPr lang="es-MX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Sapient</a:t>
            </a:r>
            <a:r>
              <a:rPr lang="es-MX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AI está diseñada para la soberanía y la portabilidad empresarial.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qué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distintos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controles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claros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Portabilidad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contexto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para no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generar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nuevo silo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Diseñado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mostrar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valor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rápidamente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y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escalar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F6ECA-88E9-4847-94EF-AAD295A5A13F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414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F8836F-D08C-FD46-9E0A-9A8422206A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175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E84CC-83D8-12F4-00A2-94BC6534A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1CB02A4D-04F9-E19F-31AA-2962128DE2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FC03E53-AA55-B7AF-4111-9BA6B6AEA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Pregunta sobre Hermes, dijeron 100 usuarios en 5 clientes. Preguntas sobre esto: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Cuales son los 5 clientes? Arcos Dorados, Credicoop,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Sancor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Telefónica, AESA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100 usuarios son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hay usuarios de clientes? Son empleados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trabajan en esos clientes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Quisiera entender el % de gente de QA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usa Hermes, podrás decirme cuantos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testers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 usan? Luego le preguntaré a Diego el total. Actualmente la herramienta posee uno 90 usuarios activos aproximadamente, lo cuales son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QAs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Practia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 su mayoría. Podríamos revisar el registro más específico de necesitar esa información.</a:t>
            </a:r>
          </a:p>
          <a:p>
            <a:pPr lvl="0"/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Seshat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(o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Seshet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es la </a:t>
            </a:r>
            <a:r>
              <a:rPr lang="es-ES" dirty="0"/>
              <a:t>antigua diosa egipcia de la escritura, la contabilidad, la arquitectura y la historia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conocida como la "Señora de los Libros" y protectora de las bibliotecas. Su nombre significa "la escriba" y se le atribuye la medición del tiempo, el destino y la planificación de templos. </a:t>
            </a:r>
          </a:p>
          <a:p>
            <a:pPr lvl="0"/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la 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itología egipcia"/>
              </a:rPr>
              <a:t>mitología egipcia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s-E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Sedyem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 </a:t>
            </a:r>
            <a:r>
              <a:rPr lang="es-E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Sedjem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Transliteración"/>
              </a:rPr>
              <a:t>transliteración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sḏm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es la 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Deificación"/>
              </a:rPr>
              <a:t>deificación</a:t>
            </a:r>
            <a:r>
              <a:rPr lang="es-E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del concepto religioso de "oír", "escuchar", como una de las fuerzas vitales creadoras.</a:t>
            </a:r>
          </a:p>
          <a:p>
            <a:pPr lvl="0"/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s-E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FB9059-E146-D0FE-D653-FEDE062551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F6ECA-88E9-4847-94EF-AAD295A5A13F}" type="slidenum">
              <a:rPr lang="es-CL" smtClean="0"/>
              <a:t>10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4287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Esto para los educados el siglo pasado, y los que hicieron un MBA (que son una buena cantidad de los </a:t>
            </a:r>
            <a:r>
              <a:rPr lang="es-CL" dirty="0" err="1"/>
              <a:t>CIOs</a:t>
            </a:r>
            <a:r>
              <a:rPr lang="es-CL" dirty="0"/>
              <a:t> según la encuesta de Miguel) es una herramienta de diagnóstico organizacional.</a:t>
            </a:r>
          </a:p>
          <a:p>
            <a:r>
              <a:rPr lang="es-CL" dirty="0"/>
              <a:t>Notemos que está desactualizado: Se aplicaba a una economía mas estable. En el 78 no sabíamos que los datos eran tan importantes (estaban bajo los sistemas y no al revés), la inteligencia artificial estaba en uno de sus inviernos, y la tasa de impuesto para las empresas en Estados Unidos estaba en 70%. 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F6ECA-88E9-4847-94EF-AAD295A5A13F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47062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F6ECA-88E9-4847-94EF-AAD295A5A13F}" type="slidenum">
              <a:rPr lang="es-CL" smtClean="0"/>
              <a:t>15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72610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F6ECA-88E9-4847-94EF-AAD295A5A13F}" type="slidenum">
              <a:rPr lang="es-CL" smtClean="0"/>
              <a:t>19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7715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7779A-3006-7E47-3DF6-8A50428BC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38DDAEA-9A15-0131-8D95-A2741314D7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DD2FEC0D-1D10-2563-24BA-A8D44DA858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33C543-15E4-53D8-A509-E5AB3D57A9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9F6ECA-88E9-4847-94EF-AAD295A5A13F}" type="slidenum">
              <a:rPr lang="es-CL" smtClean="0"/>
              <a:t>21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0283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06690-9793-6EC1-6E4F-24B581B86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CAAF9296-A8A8-E377-206F-934EAD195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A9BB099-4CA4-CC6D-C67F-DBA6673AD0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Dónde me propongo estar debe depender del horizonte en que lo miro y el presupuesto con el que cuento.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CEDB44-E928-9F27-51F6-9218B8F630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9CC7D0-4BD1-B44E-B77A-B7294F2CABEE}" type="slidenum">
              <a:rPr kumimoji="0" lang="es-ES_trad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_trad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118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90B888-3BA3-161E-70DF-AEFEB902A5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B8F3F14-94B1-A6CC-339E-659550E6B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8A930BF-290B-2ECC-FEAF-2C95FDAC8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0A34-551D-4A40-8093-2F6DDA470362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A72C42-4EBD-444E-6DDA-ACBDD0967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8E6EC8-AE69-64FD-8FFF-FDEDA4F3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D839-0283-6048-A085-C3BCFFDA9C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32689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CAEAE2-63FD-CC5B-B09C-2170DF9A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9AEE8D1-91E9-7E25-0D53-4A21F2C91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88B929-BB67-3D65-A6E7-501BD853D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0A34-551D-4A40-8093-2F6DDA470362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7EC67B-3FF2-E78A-B765-5385C278B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CB95B64-0D46-A8B0-35C8-B161DFB3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D839-0283-6048-A085-C3BCFFDA9C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7942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53B909-0018-349F-E32A-51CD4B176C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914288A-C772-06AF-17E7-810930D75D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ADDCFD3-D52F-E73A-0714-CD18E6863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0A34-551D-4A40-8093-2F6DDA470362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AFE6D32-E3DB-4726-DB77-71C53564B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5ABE2D-601B-AB23-F771-729E4DD7F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D839-0283-6048-A085-C3BCFFDA9C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30894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657181F8-D4D8-F6D3-87CB-8BF1B089279C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442913" y="836613"/>
            <a:ext cx="5653087" cy="5292725"/>
          </a:xfrm>
          <a:prstGeom prst="round2DiagRect">
            <a:avLst>
              <a:gd name="adj1" fmla="val 0"/>
              <a:gd name="adj2" fmla="val 7814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084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Headline">
            <a:extLst>
              <a:ext uri="{FF2B5EF4-FFF2-40B4-BE49-F238E27FC236}">
                <a16:creationId xmlns:a16="http://schemas.microsoft.com/office/drawing/2014/main" id="{4B4444A5-DFD0-2F62-181C-5653E2EF0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431457"/>
            <a:ext cx="11338560" cy="731520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>
                <a:latin typeface="Futura Next DemiBold" panose="020B0602020204020303" pitchFamily="34" charset="77"/>
              </a:defRPr>
            </a:lvl1pPr>
          </a:lstStyle>
          <a:p>
            <a:r>
              <a:rPr lang="en-US"/>
              <a:t>Long header type styling, use this when you have a callout or lot to say lorem ipsum dolor sit </a:t>
            </a:r>
            <a:r>
              <a:rPr lang="en-US" err="1"/>
              <a:t>amet</a:t>
            </a:r>
            <a:r>
              <a:rPr lang="en-US"/>
              <a:t>, </a:t>
            </a:r>
            <a:r>
              <a:rPr lang="en-US" err="1"/>
              <a:t>consectetur</a:t>
            </a:r>
            <a:r>
              <a:rPr lang="en-US"/>
              <a:t> </a:t>
            </a:r>
            <a:r>
              <a:rPr lang="en-US" err="1"/>
              <a:t>adipiscing</a:t>
            </a:r>
            <a:r>
              <a:rPr lang="en-US"/>
              <a:t> </a:t>
            </a:r>
            <a:r>
              <a:rPr lang="en-US" err="1"/>
              <a:t>elit</a:t>
            </a:r>
            <a:r>
              <a:rPr lang="en-US"/>
              <a:t>, sed do </a:t>
            </a:r>
            <a:r>
              <a:rPr lang="en-US" err="1"/>
              <a:t>eiusmod</a:t>
            </a:r>
            <a:r>
              <a:rPr lang="en-US"/>
              <a:t> </a:t>
            </a:r>
            <a:r>
              <a:rPr lang="en-US" err="1"/>
              <a:t>tempor</a:t>
            </a:r>
            <a:r>
              <a:rPr lang="en-US"/>
              <a:t> </a:t>
            </a:r>
            <a:r>
              <a:rPr lang="en-US" err="1"/>
              <a:t>incididunt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labore et dolor.</a:t>
            </a:r>
          </a:p>
        </p:txBody>
      </p:sp>
    </p:spTree>
    <p:extLst>
      <p:ext uri="{BB962C8B-B14F-4D97-AF65-F5344CB8AC3E}">
        <p14:creationId xmlns:p14="http://schemas.microsoft.com/office/powerpoint/2010/main" val="3388004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ng Headline Only - Ligh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0 Slide Number">
            <a:extLst>
              <a:ext uri="{FF2B5EF4-FFF2-40B4-BE49-F238E27FC236}">
                <a16:creationId xmlns:a16="http://schemas.microsoft.com/office/drawing/2014/main" id="{8DD4CF95-D21F-0B65-60B1-A8A11603F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10900" y="6051366"/>
            <a:ext cx="769280" cy="387534"/>
          </a:xfrm>
        </p:spPr>
        <p:txBody>
          <a:bodyPr/>
          <a:lstStyle>
            <a:lvl1pPr>
              <a:defRPr b="0" i="0">
                <a:latin typeface="Futura Next Book" panose="020B0502020204020303" pitchFamily="34" charset="77"/>
              </a:defRPr>
            </a:lvl1pPr>
          </a:lstStyle>
          <a:p>
            <a:fld id="{A3503DF1-F67E-6E40-91A8-9FF75DB8059E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1 Eyebrow">
            <a:extLst>
              <a:ext uri="{FF2B5EF4-FFF2-40B4-BE49-F238E27FC236}">
                <a16:creationId xmlns:a16="http://schemas.microsoft.com/office/drawing/2014/main" id="{ADA65FEE-E532-CE83-D26A-C270E1BD1C88}"/>
              </a:ext>
            </a:extLst>
          </p:cNvPr>
          <p:cNvSpPr>
            <a:spLocks noGrp="1"/>
          </p:cNvSpPr>
          <p:nvPr>
            <p:ph type="body" sz="half" idx="117" hasCustomPrompt="1"/>
          </p:nvPr>
        </p:nvSpPr>
        <p:spPr>
          <a:xfrm>
            <a:off x="429610" y="431457"/>
            <a:ext cx="4599590" cy="250133"/>
          </a:xfrm>
          <a:prstGeom prst="rect">
            <a:avLst/>
          </a:prstGeom>
        </p:spPr>
        <p:txBody>
          <a:bodyPr vert="horz" wrap="square" lIns="0" tIns="45720" rIns="91440" bIns="45720" rtlCol="0">
            <a:noAutofit/>
          </a:bodyPr>
          <a:lstStyle>
            <a:lvl1pPr marL="0" indent="0">
              <a:lnSpc>
                <a:spcPct val="90000"/>
              </a:lnSpc>
              <a:buFont typeface="Futura Next DemiBold" panose="020B0702020204020203" pitchFamily="34" charset="0"/>
              <a:buNone/>
              <a:defRPr lang="en-US" sz="1000" b="0" i="0" spc="-20" dirty="0">
                <a:latin typeface="Futura Next DemiBold" panose="020B0602020204020303" pitchFamily="34" charset="77"/>
                <a:ea typeface="Futura Next Book" panose="020B0502020204020303" pitchFamily="34" charset="0"/>
                <a:cs typeface="Futura Next Book" panose="020B0502020204020303" pitchFamily="34" charset="0"/>
              </a:defRPr>
            </a:lvl1pPr>
          </a:lstStyle>
          <a:p>
            <a:pPr marL="0" marR="0" lvl="0" indent="0" defTabSz="41275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/>
              <a:t>Optional eyebrow</a:t>
            </a:r>
          </a:p>
        </p:txBody>
      </p:sp>
      <p:sp>
        <p:nvSpPr>
          <p:cNvPr id="2" name="2 Headline">
            <a:extLst>
              <a:ext uri="{FF2B5EF4-FFF2-40B4-BE49-F238E27FC236}">
                <a16:creationId xmlns:a16="http://schemas.microsoft.com/office/drawing/2014/main" id="{4B4444A5-DFD0-2F62-181C-5653E2EF0B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5010" y="857409"/>
            <a:ext cx="6499190" cy="1554488"/>
          </a:xfrm>
        </p:spPr>
        <p:txBody>
          <a:bodyPr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>
                <a:latin typeface="Futura Next DemiBold" panose="020B0602020204020303" pitchFamily="34" charset="77"/>
              </a:defRPr>
            </a:lvl1pPr>
          </a:lstStyle>
          <a:p>
            <a:r>
              <a:rPr lang="en-US"/>
              <a:t>Long header type styling, use this when you have a callout or lot to say lorem ipsum dolor sit amet, consectetur adipiscing elit, sed do eiusmod tempor incididunt ut labore et dolor.</a:t>
            </a:r>
          </a:p>
        </p:txBody>
      </p:sp>
      <p:pic>
        <p:nvPicPr>
          <p:cNvPr id="6" name="00 PS Logo">
            <a:extLst>
              <a:ext uri="{FF2B5EF4-FFF2-40B4-BE49-F238E27FC236}">
                <a16:creationId xmlns:a16="http://schemas.microsoft.com/office/drawing/2014/main" id="{E7B8C43F-4121-6F70-D46A-CEE41A9331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1819" y="6221572"/>
            <a:ext cx="79028" cy="217328"/>
          </a:xfrm>
          <a:prstGeom prst="rect">
            <a:avLst/>
          </a:prstGeom>
        </p:spPr>
      </p:pic>
      <p:sp>
        <p:nvSpPr>
          <p:cNvPr id="3" name="Footer ">
            <a:extLst>
              <a:ext uri="{FF2B5EF4-FFF2-40B4-BE49-F238E27FC236}">
                <a16:creationId xmlns:a16="http://schemas.microsoft.com/office/drawing/2014/main" id="{28427A46-5D87-4DE1-92D9-105E6C0927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14700" y="6019800"/>
            <a:ext cx="5562600" cy="418254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ctr">
              <a:defRPr sz="800" b="0" i="0">
                <a:solidFill>
                  <a:schemeClr val="tx1"/>
                </a:solidFill>
                <a:latin typeface="Futura Next Book" panose="020B0502020204020303" pitchFamily="34" charset="77"/>
              </a:defRPr>
            </a:lvl1pPr>
          </a:lstStyle>
          <a:p>
            <a:r>
              <a:rPr lang="en-US"/>
              <a:t>Copyright Publicis Sapient |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513995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D8729D5F-0979-DB51-E8EE-8C125A29BD38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2433078" y="2132806"/>
            <a:ext cx="3199319" cy="2592387"/>
          </a:xfrm>
          <a:prstGeom prst="round2DiagRect">
            <a:avLst>
              <a:gd name="adj1" fmla="val 0"/>
              <a:gd name="adj2" fmla="val 5146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8294CC7-9A0F-5AF1-12BD-98A563258C4B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>
          <a:xfrm>
            <a:off x="6536352" y="2132806"/>
            <a:ext cx="3199319" cy="2592387"/>
          </a:xfrm>
          <a:prstGeom prst="round2DiagRect">
            <a:avLst>
              <a:gd name="adj1" fmla="val 0"/>
              <a:gd name="adj2" fmla="val 5146"/>
            </a:avLst>
          </a:prstGeom>
          <a:solidFill>
            <a:schemeClr val="tx1">
              <a:lumMod val="90000"/>
              <a:lumOff val="1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DDAE30B-5B18-F7FA-73F7-0AA782786AA0}"/>
              </a:ext>
            </a:extLst>
          </p:cNvPr>
          <p:cNvSpPr>
            <a:spLocks/>
          </p:cNvSpPr>
          <p:nvPr userDrawn="1"/>
        </p:nvSpPr>
        <p:spPr>
          <a:xfrm>
            <a:off x="9781775" y="161365"/>
            <a:ext cx="2236053" cy="9374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460283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92999D3-5ED1-E357-C008-A93FB55D4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29312" y="0"/>
            <a:ext cx="9333376" cy="3313365"/>
          </a:xfrm>
          <a:prstGeom prst="rect">
            <a:avLst/>
          </a:prstGeom>
        </p:spPr>
      </p:pic>
      <p:sp>
        <p:nvSpPr>
          <p:cNvPr id="9" name="Picture 4">
            <a:extLst>
              <a:ext uri="{FF2B5EF4-FFF2-40B4-BE49-F238E27FC236}">
                <a16:creationId xmlns:a16="http://schemas.microsoft.com/office/drawing/2014/main" id="{8215CEBC-DBED-9A67-0EFC-37806A366E5A}"/>
              </a:ext>
            </a:extLst>
          </p:cNvPr>
          <p:cNvSpPr>
            <a:spLocks noGrp="1"/>
          </p:cNvSpPr>
          <p:nvPr>
            <p:ph type="pic" sz="quarter" idx="116"/>
          </p:nvPr>
        </p:nvSpPr>
        <p:spPr>
          <a:xfrm>
            <a:off x="775162" y="2368814"/>
            <a:ext cx="1622256" cy="16222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txBody>
          <a:bodyPr/>
          <a:lstStyle>
            <a:lvl1pPr>
              <a:defRPr b="1" i="0">
                <a:latin typeface="Futura Next DemiBold" panose="020B0602020204020303" pitchFamily="34" charset="77"/>
              </a:defRPr>
            </a:lvl1pPr>
          </a:lstStyle>
          <a:p>
            <a:endParaRPr lang="en-US"/>
          </a:p>
        </p:txBody>
      </p:sp>
      <p:sp>
        <p:nvSpPr>
          <p:cNvPr id="10" name="Picture 4">
            <a:extLst>
              <a:ext uri="{FF2B5EF4-FFF2-40B4-BE49-F238E27FC236}">
                <a16:creationId xmlns:a16="http://schemas.microsoft.com/office/drawing/2014/main" id="{3D823DE7-E926-CC9C-3D48-858AA76D115C}"/>
              </a:ext>
            </a:extLst>
          </p:cNvPr>
          <p:cNvSpPr>
            <a:spLocks noGrp="1"/>
          </p:cNvSpPr>
          <p:nvPr>
            <p:ph type="pic" sz="quarter" idx="117"/>
          </p:nvPr>
        </p:nvSpPr>
        <p:spPr>
          <a:xfrm>
            <a:off x="3032142" y="2338078"/>
            <a:ext cx="1622256" cy="16222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txBody>
          <a:bodyPr/>
          <a:lstStyle>
            <a:lvl1pPr>
              <a:defRPr b="1" i="0">
                <a:latin typeface="Futura Next DemiBold" panose="020B0602020204020303" pitchFamily="34" charset="77"/>
              </a:defRPr>
            </a:lvl1pPr>
          </a:lstStyle>
          <a:p>
            <a:endParaRPr lang="en-US"/>
          </a:p>
        </p:txBody>
      </p:sp>
      <p:sp>
        <p:nvSpPr>
          <p:cNvPr id="11" name="Picture 4">
            <a:extLst>
              <a:ext uri="{FF2B5EF4-FFF2-40B4-BE49-F238E27FC236}">
                <a16:creationId xmlns:a16="http://schemas.microsoft.com/office/drawing/2014/main" id="{EDC1F1E1-6CAC-40F3-BAA2-9D1FFA18076B}"/>
              </a:ext>
            </a:extLst>
          </p:cNvPr>
          <p:cNvSpPr>
            <a:spLocks noGrp="1"/>
          </p:cNvSpPr>
          <p:nvPr>
            <p:ph type="pic" sz="quarter" idx="118"/>
          </p:nvPr>
        </p:nvSpPr>
        <p:spPr>
          <a:xfrm>
            <a:off x="5289123" y="2345762"/>
            <a:ext cx="1622256" cy="16222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txBody>
          <a:bodyPr/>
          <a:lstStyle>
            <a:lvl1pPr>
              <a:defRPr b="1" i="0">
                <a:latin typeface="Futura Next DemiBold" panose="020B0602020204020303" pitchFamily="34" charset="77"/>
              </a:defRPr>
            </a:lvl1pPr>
          </a:lstStyle>
          <a:p>
            <a:endParaRPr lang="en-US"/>
          </a:p>
        </p:txBody>
      </p:sp>
      <p:sp>
        <p:nvSpPr>
          <p:cNvPr id="12" name="Picture 4">
            <a:extLst>
              <a:ext uri="{FF2B5EF4-FFF2-40B4-BE49-F238E27FC236}">
                <a16:creationId xmlns:a16="http://schemas.microsoft.com/office/drawing/2014/main" id="{064F3CBA-7631-B2D2-A109-40007C1C8EE8}"/>
              </a:ext>
            </a:extLst>
          </p:cNvPr>
          <p:cNvSpPr>
            <a:spLocks noGrp="1"/>
          </p:cNvSpPr>
          <p:nvPr>
            <p:ph type="pic" sz="quarter" idx="119"/>
          </p:nvPr>
        </p:nvSpPr>
        <p:spPr>
          <a:xfrm>
            <a:off x="7546104" y="2361130"/>
            <a:ext cx="1622256" cy="16222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txBody>
          <a:bodyPr/>
          <a:lstStyle>
            <a:lvl1pPr>
              <a:defRPr b="1" i="0">
                <a:latin typeface="Futura Next DemiBold" panose="020B0602020204020303" pitchFamily="34" charset="77"/>
              </a:defRPr>
            </a:lvl1pPr>
          </a:lstStyle>
          <a:p>
            <a:endParaRPr lang="en-US"/>
          </a:p>
        </p:txBody>
      </p:sp>
      <p:sp>
        <p:nvSpPr>
          <p:cNvPr id="13" name="Picture 4">
            <a:extLst>
              <a:ext uri="{FF2B5EF4-FFF2-40B4-BE49-F238E27FC236}">
                <a16:creationId xmlns:a16="http://schemas.microsoft.com/office/drawing/2014/main" id="{4A56E848-CECF-0415-3F70-91798E575852}"/>
              </a:ext>
            </a:extLst>
          </p:cNvPr>
          <p:cNvSpPr>
            <a:spLocks noGrp="1"/>
          </p:cNvSpPr>
          <p:nvPr>
            <p:ph type="pic" sz="quarter" idx="120"/>
          </p:nvPr>
        </p:nvSpPr>
        <p:spPr>
          <a:xfrm>
            <a:off x="9803084" y="2376498"/>
            <a:ext cx="1622256" cy="1622256"/>
          </a:xfrm>
          <a:prstGeom prst="round2DiagRect">
            <a:avLst>
              <a:gd name="adj1" fmla="val 50000"/>
              <a:gd name="adj2" fmla="val 50000"/>
            </a:avLst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txBody>
          <a:bodyPr/>
          <a:lstStyle>
            <a:lvl1pPr>
              <a:defRPr b="1" i="0">
                <a:latin typeface="Futura Next DemiBold" panose="020B0602020204020303" pitchFamily="34" charset="77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05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545ADD-910B-9436-53E6-8604DBA1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1FBF15-7E7B-1888-906B-37ED264314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E6908D-6B0A-5697-6FA6-6FF627151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0A34-551D-4A40-8093-2F6DDA470362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C32B77-0A7C-0754-AE43-2511535D3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5D4E20-3F24-68DF-D4F2-7EF9BB1C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D839-0283-6048-A085-C3BCFFDA9C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3190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86026B-1307-AFC8-A3E4-6C54B1BB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896364-2325-7B54-EBFB-7659E0ED0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183EAF-ADE4-48B8-1673-BA1F6364E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0A34-551D-4A40-8093-2F6DDA470362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F3C3A56-F5AE-B641-1282-A6D9DE88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45D866-19AC-CAF6-7D5D-E9172F71A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D839-0283-6048-A085-C3BCFFDA9C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8536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59E190-F517-CA4C-9617-39604F625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B59C8-FD74-C198-D1FF-B242AD1CB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C2FE94F-35CB-CF3C-6762-6779A27E5E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4695CB-0D1C-8D11-7E85-5B2B6744A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0A34-551D-4A40-8093-2F6DDA470362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E3CDE2-14A4-20CC-F182-31F22D970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A5060E6-9D04-8062-2ED7-3A646AC9E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D839-0283-6048-A085-C3BCFFDA9C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49076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B19CB8-9D20-690A-D384-B54BDECB0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3AC6D4B-FDAC-CBA4-715C-64B9824732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7B1CAEC-A719-4212-6395-F546627979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61DCBA-BE23-067A-7105-BF63FFE960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9C82663-A77E-BACF-A931-2446CCC70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E339A2D-C834-8D6D-12F0-635C4298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0A34-551D-4A40-8093-2F6DDA470362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83DC297-582F-DBA5-A30D-D55E4A7E6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436AED8-1809-3B69-D06A-ED223FCFA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D839-0283-6048-A085-C3BCFFDA9C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03857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219E4C-7066-8721-364A-EDAC33282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5BD92BF-A4F8-B35A-44B3-7EE13BEED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0A34-551D-4A40-8093-2F6DDA470362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C7ADDD-88FF-DC45-1458-0ADBD9F9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B1E5A36-2DA3-4442-B97C-56B200AD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D839-0283-6048-A085-C3BCFFDA9C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582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FE42063-31C5-32DF-FEDC-CF7C8C6C2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0A34-551D-4A40-8093-2F6DDA470362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85FAA3E-0C45-0A77-4061-BC930C098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5BA9AD5-4255-773B-151E-C7AB507D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D839-0283-6048-A085-C3BCFFDA9C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8830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A0E2C2-1DAE-C8BF-C5F9-AA63DBC27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2F655B-F0A4-85AD-4B1B-5DC324740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1FAF66-EE0B-1753-1EB0-ABFC3C997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6A71F5-10E2-8BBE-8886-7A061024F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0A34-551D-4A40-8093-2F6DDA470362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ECBF54-7CEC-C8D7-41AA-07F391C8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4513F6-CD19-3C7E-11F6-68174B0E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D839-0283-6048-A085-C3BCFFDA9C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2610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4E1D00-8222-2B1C-5F07-A340BAF09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A496F34-92E3-2B44-24D5-9606DC5048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7F8E10-B72A-4502-371E-6BD184B290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EAF297A-6517-600E-1750-F9D1C8A91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40A34-551D-4A40-8093-2F6DDA470362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E50CBF-1514-D650-BB77-5CDF44D9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CD6D9C-0B60-F98B-76D3-3CB93C45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ED839-0283-6048-A085-C3BCFFDA9C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55845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FBD2A86-9B6F-F3CD-7B0B-C42011BFF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63DF03-11BF-A615-B5FC-D65D4EB02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9DE693-889D-91B6-40B2-E901E67450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C40A34-551D-4A40-8093-2F6DDA470362}" type="datetimeFigureOut">
              <a:rPr lang="es-CL" smtClean="0"/>
              <a:t>10-04-2026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91A149-4B5F-74AC-B782-D403C02B2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53905E-61DA-D196-B910-7A97B93E49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FED839-0283-6048-A085-C3BCFFDA9C7B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526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6" r:id="rId13"/>
    <p:sldLayoutId id="2147483667" r:id="rId14"/>
    <p:sldLayoutId id="2147483668" r:id="rId15"/>
    <p:sldLayoutId id="21474836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Un puente sobre el agua&#10;&#10;El contenido generado por IA puede ser incorrecto.">
            <a:extLst>
              <a:ext uri="{FF2B5EF4-FFF2-40B4-BE49-F238E27FC236}">
                <a16:creationId xmlns:a16="http://schemas.microsoft.com/office/drawing/2014/main" id="{E14D6AA2-A7EC-D3D4-8C93-1F57855BA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" r="698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3A467A6A-E03F-3D1C-AAA7-4830E5F0CAEF}"/>
              </a:ext>
            </a:extLst>
          </p:cNvPr>
          <p:cNvSpPr/>
          <p:nvPr/>
        </p:nvSpPr>
        <p:spPr>
          <a:xfrm rot="16200000">
            <a:off x="-381004" y="381004"/>
            <a:ext cx="6858002" cy="6095994"/>
          </a:xfrm>
          <a:prstGeom prst="rect">
            <a:avLst/>
          </a:prstGeom>
          <a:gradFill>
            <a:gsLst>
              <a:gs pos="0">
                <a:schemeClr val="tx1"/>
              </a:gs>
              <a:gs pos="0">
                <a:schemeClr val="tx1">
                  <a:lumMod val="90000"/>
                  <a:alpha val="30000"/>
                </a:schemeClr>
              </a:gs>
              <a:gs pos="100000">
                <a:schemeClr val="tx2"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C59C923-1C7E-AF8F-BCD4-0F3E58831B28}"/>
              </a:ext>
            </a:extLst>
          </p:cNvPr>
          <p:cNvSpPr/>
          <p:nvPr/>
        </p:nvSpPr>
        <p:spPr>
          <a:xfrm>
            <a:off x="342988" y="5546671"/>
            <a:ext cx="92870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s-AR" sz="4400" b="1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Next" panose="020B0602020204020303" pitchFamily="34" charset="77"/>
              </a:rPr>
              <a:t>Nuestra propuesta</a:t>
            </a:r>
            <a:endParaRPr kumimoji="0" lang="es-AR" sz="4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Next" panose="020B0602020204020303" pitchFamily="34" charset="77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D4C92CEE-AA4C-E291-2AA0-E96B80621E0E}"/>
              </a:ext>
            </a:extLst>
          </p:cNvPr>
          <p:cNvSpPr/>
          <p:nvPr/>
        </p:nvSpPr>
        <p:spPr>
          <a:xfrm>
            <a:off x="342987" y="5004071"/>
            <a:ext cx="1040418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4400" b="1" cap="all" dirty="0">
                <a:solidFill>
                  <a:schemeClr val="bg1"/>
                </a:solidFill>
                <a:latin typeface="Futura Next" panose="020B0602020204020303" pitchFamily="34" charset="77"/>
              </a:rPr>
              <a:t>La </a:t>
            </a:r>
            <a:r>
              <a:rPr lang="es-AR" sz="4400" b="1" cap="all" dirty="0" err="1">
                <a:solidFill>
                  <a:schemeClr val="bg1"/>
                </a:solidFill>
                <a:latin typeface="Futura Next" panose="020B0602020204020303" pitchFamily="34" charset="77"/>
              </a:rPr>
              <a:t>agendA</a:t>
            </a:r>
            <a:r>
              <a:rPr lang="es-AR" sz="4400" b="1" cap="all" dirty="0">
                <a:solidFill>
                  <a:schemeClr val="bg1"/>
                </a:solidFill>
                <a:latin typeface="Futura Next" panose="020B0602020204020303" pitchFamily="34" charset="77"/>
              </a:rPr>
              <a:t> de </a:t>
            </a:r>
            <a:r>
              <a:rPr lang="es-AR" sz="4400" b="1" cap="all" dirty="0" err="1">
                <a:solidFill>
                  <a:schemeClr val="bg1"/>
                </a:solidFill>
                <a:latin typeface="Futura Next" panose="020B0602020204020303" pitchFamily="34" charset="77"/>
              </a:rPr>
              <a:t>data&amp;AI</a:t>
            </a:r>
            <a:endParaRPr kumimoji="0" lang="es-AR" sz="3600" b="1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Next" panose="020B0602020204020303" pitchFamily="34" charset="77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54AC7A02-E3D2-D7A0-E69C-A34DAA466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882" y="4265043"/>
            <a:ext cx="2485818" cy="739027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C8CB1FC-FECC-CE80-C06D-0B20E6559206}"/>
              </a:ext>
            </a:extLst>
          </p:cNvPr>
          <p:cNvSpPr txBox="1"/>
          <p:nvPr/>
        </p:nvSpPr>
        <p:spPr>
          <a:xfrm>
            <a:off x="378612" y="6316112"/>
            <a:ext cx="10988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dirty="0">
                <a:solidFill>
                  <a:srgbClr val="FFFFFF"/>
                </a:solidFill>
                <a:latin typeface="Futura Next Light" panose="020B0402020204020303" pitchFamily="34" charset="77"/>
              </a:rPr>
              <a:t>(Esta presentación incluye contenidos generados por Inteligencia Artificial con supervisión humana.)</a:t>
            </a:r>
            <a:endParaRPr lang="es-AR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99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FE3DC-ABD6-0DFA-A59A-73B911BCE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B68DE1F-FB82-861D-AAC3-5D888DAC3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2359744"/>
          </a:xfrm>
          <a:prstGeom prst="round2SameRect">
            <a:avLst>
              <a:gd name="adj1" fmla="val 0"/>
              <a:gd name="adj2" fmla="val 11925"/>
            </a:avLst>
          </a:prstGeom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594852F7-85C1-BF6D-19F5-70590FE8095A}"/>
              </a:ext>
            </a:extLst>
          </p:cNvPr>
          <p:cNvSpPr txBox="1">
            <a:spLocks/>
          </p:cNvSpPr>
          <p:nvPr/>
        </p:nvSpPr>
        <p:spPr>
          <a:xfrm>
            <a:off x="426720" y="431457"/>
            <a:ext cx="11338560" cy="7315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AR" sz="2400" dirty="0">
                <a:solidFill>
                  <a:schemeClr val="bg1"/>
                </a:solidFill>
                <a:latin typeface="Futura Next DemiBold" panose="020B0702020204020203" pitchFamily="34" charset="0"/>
              </a:rPr>
              <a:t>Soluciones locales respondiendo a necesidades de nuestros clientes,</a:t>
            </a:r>
          </a:p>
          <a:p>
            <a:pPr algn="ctr"/>
            <a:r>
              <a:rPr lang="es-AR" sz="2400" dirty="0">
                <a:solidFill>
                  <a:schemeClr val="bg1"/>
                </a:solidFill>
                <a:latin typeface="Futura Next DemiBold" panose="020B0702020204020203" pitchFamily="34" charset="0"/>
              </a:rPr>
              <a:t>aceleradores para nuestros equipos “centauro”</a:t>
            </a:r>
          </a:p>
        </p:txBody>
      </p:sp>
      <p:sp>
        <p:nvSpPr>
          <p:cNvPr id="18" name="Rectangle: Rounded Corners 37">
            <a:extLst>
              <a:ext uri="{FF2B5EF4-FFF2-40B4-BE49-F238E27FC236}">
                <a16:creationId xmlns:a16="http://schemas.microsoft.com/office/drawing/2014/main" id="{DFD70A96-C107-190B-7C57-BA48998D5A06}"/>
              </a:ext>
            </a:extLst>
          </p:cNvPr>
          <p:cNvSpPr/>
          <p:nvPr/>
        </p:nvSpPr>
        <p:spPr>
          <a:xfrm>
            <a:off x="7013507" y="5106899"/>
            <a:ext cx="2631435" cy="1015096"/>
          </a:xfrm>
          <a:prstGeom prst="roundRect">
            <a:avLst/>
          </a:prstGeom>
          <a:solidFill>
            <a:srgbClr val="D93242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Next Book"/>
              <a:ea typeface="+mn-ea"/>
              <a:cs typeface="+mn-cs"/>
            </a:endParaRPr>
          </a:p>
        </p:txBody>
      </p:sp>
      <p:sp>
        <p:nvSpPr>
          <p:cNvPr id="23" name="TextBox 12">
            <a:extLst>
              <a:ext uri="{FF2B5EF4-FFF2-40B4-BE49-F238E27FC236}">
                <a16:creationId xmlns:a16="http://schemas.microsoft.com/office/drawing/2014/main" id="{84AF67C0-5EFC-225D-DEB0-36B149FAFC8D}"/>
              </a:ext>
            </a:extLst>
          </p:cNvPr>
          <p:cNvSpPr txBox="1"/>
          <p:nvPr/>
        </p:nvSpPr>
        <p:spPr>
          <a:xfrm>
            <a:off x="7058042" y="5301737"/>
            <a:ext cx="223881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Next Book"/>
                <a:ea typeface="+mn-ea"/>
                <a:cs typeface="+mn-cs"/>
              </a:rPr>
              <a:t>Basados en </a:t>
            </a:r>
            <a:r>
              <a:rPr kumimoji="0" lang="es-AR" sz="12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Next DemiBold" panose="020B0602020204020303" pitchFamily="34" charset="77"/>
              </a:rPr>
              <a:t>IA Generativa</a:t>
            </a:r>
            <a:endParaRPr kumimoji="0" lang="es-AR" sz="1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utura Next DemiBold" panose="020B0602020204020303" pitchFamily="34" charset="77"/>
            </a:endParaRPr>
          </a:p>
        </p:txBody>
      </p:sp>
      <p:sp>
        <p:nvSpPr>
          <p:cNvPr id="70" name="Elipse 69">
            <a:extLst>
              <a:ext uri="{FF2B5EF4-FFF2-40B4-BE49-F238E27FC236}">
                <a16:creationId xmlns:a16="http://schemas.microsoft.com/office/drawing/2014/main" id="{870D7BAC-EA55-B236-9DD6-B7DA2AD74F96}"/>
              </a:ext>
            </a:extLst>
          </p:cNvPr>
          <p:cNvSpPr/>
          <p:nvPr/>
        </p:nvSpPr>
        <p:spPr>
          <a:xfrm>
            <a:off x="622166" y="1873382"/>
            <a:ext cx="1452281" cy="1389684"/>
          </a:xfrm>
          <a:prstGeom prst="ellipse">
            <a:avLst/>
          </a:prstGeom>
          <a:ln w="76200">
            <a:solidFill>
              <a:srgbClr val="D932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100 usuarios activos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B750A528-766F-1089-4C85-46C760727EC2}"/>
              </a:ext>
            </a:extLst>
          </p:cNvPr>
          <p:cNvSpPr txBox="1"/>
          <p:nvPr/>
        </p:nvSpPr>
        <p:spPr>
          <a:xfrm>
            <a:off x="7055641" y="5669443"/>
            <a:ext cx="2532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Next Book"/>
                <a:ea typeface="+mn-ea"/>
                <a:cs typeface="+mn-cs"/>
              </a:rPr>
              <a:t>Multi </a:t>
            </a:r>
            <a:r>
              <a:rPr kumimoji="0" lang="es-AR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Next Book"/>
                <a:ea typeface="+mn-ea"/>
                <a:cs typeface="+mn-cs"/>
              </a:rPr>
              <a:t>LLMs</a:t>
            </a: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Next Book"/>
                <a:ea typeface="+mn-ea"/>
                <a:cs typeface="+mn-cs"/>
              </a:rPr>
              <a:t>; Multi </a:t>
            </a:r>
            <a:r>
              <a:rPr kumimoji="0" lang="es-AR" sz="1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Next Book"/>
                <a:ea typeface="+mn-ea"/>
                <a:cs typeface="+mn-cs"/>
              </a:rPr>
              <a:t>cloud</a:t>
            </a:r>
            <a:r>
              <a:rPr lang="es-AR" sz="1000" dirty="0">
                <a:solidFill>
                  <a:schemeClr val="bg1"/>
                </a:solidFill>
                <a:latin typeface="Futura Next Book"/>
              </a:rPr>
              <a:t> / </a:t>
            </a:r>
            <a:r>
              <a:rPr kumimoji="0" lang="es-AR" sz="1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utura Next Book"/>
                <a:ea typeface="+mn-ea"/>
                <a:cs typeface="+mn-cs"/>
              </a:rPr>
              <a:t>Cumplimiento normativo y privacidad de datos.</a:t>
            </a:r>
          </a:p>
        </p:txBody>
      </p:sp>
      <p:grpSp>
        <p:nvGrpSpPr>
          <p:cNvPr id="67" name="Grupo 66">
            <a:extLst>
              <a:ext uri="{FF2B5EF4-FFF2-40B4-BE49-F238E27FC236}">
                <a16:creationId xmlns:a16="http://schemas.microsoft.com/office/drawing/2014/main" id="{811FC635-6FAA-52E0-EE4F-30C6355D2FA5}"/>
              </a:ext>
            </a:extLst>
          </p:cNvPr>
          <p:cNvGrpSpPr/>
          <p:nvPr/>
        </p:nvGrpSpPr>
        <p:grpSpPr>
          <a:xfrm>
            <a:off x="1902094" y="1746217"/>
            <a:ext cx="3603164" cy="1307894"/>
            <a:chOff x="1973135" y="1749313"/>
            <a:chExt cx="3603164" cy="1307894"/>
          </a:xfrm>
        </p:grpSpPr>
        <p:sp>
          <p:nvSpPr>
            <p:cNvPr id="65" name="Rectángulo: esquinas redondeadas 3">
              <a:extLst>
                <a:ext uri="{FF2B5EF4-FFF2-40B4-BE49-F238E27FC236}">
                  <a16:creationId xmlns:a16="http://schemas.microsoft.com/office/drawing/2014/main" id="{9EA110B6-7953-CB3D-2F81-49CD7B37EDBC}"/>
                </a:ext>
              </a:extLst>
            </p:cNvPr>
            <p:cNvSpPr/>
            <p:nvPr/>
          </p:nvSpPr>
          <p:spPr>
            <a:xfrm>
              <a:off x="1983040" y="1749313"/>
              <a:ext cx="3593259" cy="1294053"/>
            </a:xfrm>
            <a:prstGeom prst="roundRect">
              <a:avLst>
                <a:gd name="adj" fmla="val 5130"/>
              </a:avLst>
            </a:prstGeom>
            <a:solidFill>
              <a:schemeClr val="bg1"/>
            </a:solidFill>
            <a:ln>
              <a:solidFill>
                <a:srgbClr val="FF5B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000" dirty="0">
                <a:solidFill>
                  <a:schemeClr val="tx1"/>
                </a:solidFill>
              </a:endParaRPr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2B74ADEA-7E85-B52B-3B75-90C6D1C99441}"/>
                </a:ext>
              </a:extLst>
            </p:cNvPr>
            <p:cNvGrpSpPr/>
            <p:nvPr/>
          </p:nvGrpSpPr>
          <p:grpSpPr>
            <a:xfrm>
              <a:off x="1973135" y="1761207"/>
              <a:ext cx="3600000" cy="1296000"/>
              <a:chOff x="3683765" y="1731228"/>
              <a:chExt cx="2697489" cy="1293003"/>
            </a:xfrm>
          </p:grpSpPr>
          <p:sp>
            <p:nvSpPr>
              <p:cNvPr id="40" name="Rectángulo: esquinas redondeadas 3">
                <a:extLst>
                  <a:ext uri="{FF2B5EF4-FFF2-40B4-BE49-F238E27FC236}">
                    <a16:creationId xmlns:a16="http://schemas.microsoft.com/office/drawing/2014/main" id="{9838C4F2-9190-5279-6A61-F9AFBC7DC793}"/>
                  </a:ext>
                </a:extLst>
              </p:cNvPr>
              <p:cNvSpPr/>
              <p:nvPr/>
            </p:nvSpPr>
            <p:spPr>
              <a:xfrm>
                <a:off x="3688816" y="2599547"/>
                <a:ext cx="2692438" cy="424684"/>
              </a:xfrm>
              <a:prstGeom prst="roundRect">
                <a:avLst>
                  <a:gd name="adj" fmla="val 5130"/>
                </a:avLst>
              </a:prstGeom>
              <a:solidFill>
                <a:srgbClr val="D9324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CuadroTexto 40">
                <a:extLst>
                  <a:ext uri="{FF2B5EF4-FFF2-40B4-BE49-F238E27FC236}">
                    <a16:creationId xmlns:a16="http://schemas.microsoft.com/office/drawing/2014/main" id="{2C86FA47-0ADB-D723-CDE3-059011E85A1A}"/>
                  </a:ext>
                </a:extLst>
              </p:cNvPr>
              <p:cNvSpPr txBox="1"/>
              <p:nvPr/>
            </p:nvSpPr>
            <p:spPr>
              <a:xfrm>
                <a:off x="3683765" y="1801310"/>
                <a:ext cx="26924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600" b="1" dirty="0">
                    <a:latin typeface="Futura Next DemiBold" panose="020B0602020204020303" pitchFamily="34" charset="77"/>
                    <a:cs typeface="Segoe UI Semilight" panose="020B0402040204020203" pitchFamily="34" charset="0"/>
                  </a:rPr>
                  <a:t>QA + IA </a:t>
                </a:r>
              </a:p>
              <a:p>
                <a:pPr algn="ctr"/>
                <a:r>
                  <a:rPr lang="es-AR" sz="1600" dirty="0">
                    <a:latin typeface="Futura Next Light" panose="020B0402020204020303" pitchFamily="34" charset="77"/>
                    <a:cs typeface="Segoe UI Semilight" panose="020B0402040204020203" pitchFamily="34" charset="0"/>
                  </a:rPr>
                  <a:t>Creación de casos de prueba a partir de documentación funcional.</a:t>
                </a:r>
              </a:p>
              <a:p>
                <a:pPr algn="ctr"/>
                <a:endParaRPr lang="es-AR" sz="1200" dirty="0">
                  <a:latin typeface="Futura Next Light" panose="020B0402020204020303" pitchFamily="34" charset="77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42" name="Rectángulo: esquinas redondeadas 3">
                <a:extLst>
                  <a:ext uri="{FF2B5EF4-FFF2-40B4-BE49-F238E27FC236}">
                    <a16:creationId xmlns:a16="http://schemas.microsoft.com/office/drawing/2014/main" id="{F012C2CB-7750-6F6C-3334-526B6BC25B0D}"/>
                  </a:ext>
                </a:extLst>
              </p:cNvPr>
              <p:cNvSpPr/>
              <p:nvPr/>
            </p:nvSpPr>
            <p:spPr>
              <a:xfrm>
                <a:off x="3688816" y="1731228"/>
                <a:ext cx="2692438" cy="1291061"/>
              </a:xfrm>
              <a:prstGeom prst="roundRect">
                <a:avLst>
                  <a:gd name="adj" fmla="val 5130"/>
                </a:avLst>
              </a:prstGeom>
              <a:noFill/>
              <a:ln>
                <a:solidFill>
                  <a:srgbClr val="FF5B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CuadroTexto 43">
                <a:extLst>
                  <a:ext uri="{FF2B5EF4-FFF2-40B4-BE49-F238E27FC236}">
                    <a16:creationId xmlns:a16="http://schemas.microsoft.com/office/drawing/2014/main" id="{BB0B698A-742E-1187-4917-59CCF5A7F7C1}"/>
                  </a:ext>
                </a:extLst>
              </p:cNvPr>
              <p:cNvSpPr txBox="1"/>
              <p:nvPr/>
            </p:nvSpPr>
            <p:spPr>
              <a:xfrm>
                <a:off x="4170864" y="2571379"/>
                <a:ext cx="168753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AR" sz="2000" b="1" dirty="0">
                    <a:solidFill>
                      <a:schemeClr val="bg1"/>
                    </a:solidFill>
                    <a:latin typeface="Futura Next" panose="020B0602020204020303" pitchFamily="34" charset="77"/>
                    <a:cs typeface="Segoe UI Semilight" panose="020B0402040204020203" pitchFamily="34" charset="0"/>
                  </a:rPr>
                  <a:t>Hermes</a:t>
                </a:r>
              </a:p>
            </p:txBody>
          </p:sp>
        </p:grpSp>
      </p:grpSp>
      <p:sp>
        <p:nvSpPr>
          <p:cNvPr id="71" name="Elipse 70">
            <a:extLst>
              <a:ext uri="{FF2B5EF4-FFF2-40B4-BE49-F238E27FC236}">
                <a16:creationId xmlns:a16="http://schemas.microsoft.com/office/drawing/2014/main" id="{274A5071-B5F4-EFC2-C556-1030CD3D7453}"/>
              </a:ext>
            </a:extLst>
          </p:cNvPr>
          <p:cNvSpPr/>
          <p:nvPr/>
        </p:nvSpPr>
        <p:spPr>
          <a:xfrm>
            <a:off x="9433318" y="1799252"/>
            <a:ext cx="1452281" cy="1389684"/>
          </a:xfrm>
          <a:prstGeom prst="ellipse">
            <a:avLst/>
          </a:prstGeom>
          <a:ln w="76200">
            <a:solidFill>
              <a:srgbClr val="D9324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AR" dirty="0"/>
              <a:t>30 usuarios activos</a:t>
            </a: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9D4BA46E-293D-41E1-62E4-DDAB5A8E4148}"/>
              </a:ext>
            </a:extLst>
          </p:cNvPr>
          <p:cNvGrpSpPr/>
          <p:nvPr/>
        </p:nvGrpSpPr>
        <p:grpSpPr>
          <a:xfrm>
            <a:off x="6010853" y="1746217"/>
            <a:ext cx="3600558" cy="1310990"/>
            <a:chOff x="6010853" y="1746217"/>
            <a:chExt cx="3600558" cy="1310990"/>
          </a:xfrm>
        </p:grpSpPr>
        <p:sp>
          <p:nvSpPr>
            <p:cNvPr id="66" name="Rectángulo: esquinas redondeadas 3">
              <a:extLst>
                <a:ext uri="{FF2B5EF4-FFF2-40B4-BE49-F238E27FC236}">
                  <a16:creationId xmlns:a16="http://schemas.microsoft.com/office/drawing/2014/main" id="{25312FE7-EB14-2AE4-16B3-BDBC73D3029F}"/>
                </a:ext>
              </a:extLst>
            </p:cNvPr>
            <p:cNvSpPr/>
            <p:nvPr/>
          </p:nvSpPr>
          <p:spPr>
            <a:xfrm>
              <a:off x="6026959" y="1746217"/>
              <a:ext cx="3584452" cy="1294053"/>
            </a:xfrm>
            <a:prstGeom prst="roundRect">
              <a:avLst>
                <a:gd name="adj" fmla="val 5130"/>
              </a:avLst>
            </a:prstGeom>
            <a:solidFill>
              <a:schemeClr val="bg1"/>
            </a:solidFill>
            <a:ln>
              <a:solidFill>
                <a:srgbClr val="FF5B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000" dirty="0">
                <a:solidFill>
                  <a:schemeClr val="tx1"/>
                </a:solidFill>
              </a:endParaRPr>
            </a:p>
          </p:txBody>
        </p: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126FCEC3-9C51-4844-3039-DEB4968928D9}"/>
                </a:ext>
              </a:extLst>
            </p:cNvPr>
            <p:cNvGrpSpPr/>
            <p:nvPr/>
          </p:nvGrpSpPr>
          <p:grpSpPr>
            <a:xfrm>
              <a:off x="6010853" y="1761207"/>
              <a:ext cx="3600000" cy="1296000"/>
              <a:chOff x="9289233" y="1731228"/>
              <a:chExt cx="2704117" cy="1293003"/>
            </a:xfrm>
          </p:grpSpPr>
          <p:sp>
            <p:nvSpPr>
              <p:cNvPr id="46" name="Rectángulo: esquinas redondeadas 3">
                <a:extLst>
                  <a:ext uri="{FF2B5EF4-FFF2-40B4-BE49-F238E27FC236}">
                    <a16:creationId xmlns:a16="http://schemas.microsoft.com/office/drawing/2014/main" id="{F55765DE-EB03-9C7F-6754-69ED3BCE57C1}"/>
                  </a:ext>
                </a:extLst>
              </p:cNvPr>
              <p:cNvSpPr/>
              <p:nvPr/>
            </p:nvSpPr>
            <p:spPr>
              <a:xfrm>
                <a:off x="9300912" y="2599547"/>
                <a:ext cx="2692438" cy="424684"/>
              </a:xfrm>
              <a:prstGeom prst="roundRect">
                <a:avLst>
                  <a:gd name="adj" fmla="val 5130"/>
                </a:avLst>
              </a:prstGeom>
              <a:solidFill>
                <a:srgbClr val="D9324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20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CuadroTexto 46">
                <a:extLst>
                  <a:ext uri="{FF2B5EF4-FFF2-40B4-BE49-F238E27FC236}">
                    <a16:creationId xmlns:a16="http://schemas.microsoft.com/office/drawing/2014/main" id="{08EB552D-C617-B42D-5857-82626564FC00}"/>
                  </a:ext>
                </a:extLst>
              </p:cNvPr>
              <p:cNvSpPr txBox="1"/>
              <p:nvPr/>
            </p:nvSpPr>
            <p:spPr>
              <a:xfrm>
                <a:off x="9289233" y="1827353"/>
                <a:ext cx="2692438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AR" sz="1600" b="1" dirty="0">
                    <a:latin typeface="Futura Next DemiBold" panose="020B0602020204020303" pitchFamily="34" charset="77"/>
                    <a:cs typeface="Segoe UI Semilight" panose="020B0402040204020203" pitchFamily="34" charset="0"/>
                  </a:rPr>
                  <a:t>BPM + IA </a:t>
                </a:r>
              </a:p>
              <a:p>
                <a:pPr algn="ctr"/>
                <a:r>
                  <a:rPr lang="es-AR" sz="1600" dirty="0">
                    <a:latin typeface="Futura Next Light" panose="020B0402020204020303" pitchFamily="34" charset="77"/>
                    <a:cs typeface="Segoe UI Semilight" panose="020B0402040204020203" pitchFamily="34" charset="0"/>
                  </a:rPr>
                  <a:t>Documentación de procesos a partir de entrevistas grabadas.</a:t>
                </a:r>
              </a:p>
              <a:p>
                <a:pPr algn="ctr"/>
                <a:endParaRPr lang="es-AR" sz="1200" dirty="0">
                  <a:latin typeface="Futura Next Light" panose="020B0402020204020303" pitchFamily="34" charset="77"/>
                  <a:cs typeface="Segoe UI Semilight" panose="020B0402040204020203" pitchFamily="34" charset="0"/>
                </a:endParaRPr>
              </a:p>
            </p:txBody>
          </p:sp>
          <p:sp>
            <p:nvSpPr>
              <p:cNvPr id="48" name="CuadroTexto 47">
                <a:extLst>
                  <a:ext uri="{FF2B5EF4-FFF2-40B4-BE49-F238E27FC236}">
                    <a16:creationId xmlns:a16="http://schemas.microsoft.com/office/drawing/2014/main" id="{6B5DC115-BEB4-C6BE-6C73-694C063017FB}"/>
                  </a:ext>
                </a:extLst>
              </p:cNvPr>
              <p:cNvSpPr txBox="1"/>
              <p:nvPr/>
            </p:nvSpPr>
            <p:spPr>
              <a:xfrm>
                <a:off x="9428443" y="2597422"/>
                <a:ext cx="2437376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s-AR" sz="2000" b="1" dirty="0" err="1">
                    <a:solidFill>
                      <a:schemeClr val="bg1"/>
                    </a:solidFill>
                    <a:latin typeface="Futura Next" panose="020B0602020204020303" pitchFamily="34" charset="77"/>
                    <a:cs typeface="Segoe UI Semilight" panose="020B0402040204020203" pitchFamily="34" charset="0"/>
                  </a:rPr>
                  <a:t>Process</a:t>
                </a:r>
                <a:r>
                  <a:rPr lang="es-AR" sz="2000" b="1" dirty="0">
                    <a:solidFill>
                      <a:schemeClr val="bg1"/>
                    </a:solidFill>
                    <a:latin typeface="Futura Next" panose="020B0602020204020303" pitchFamily="34" charset="77"/>
                    <a:cs typeface="Segoe UI Semilight" panose="020B0402040204020203" pitchFamily="34" charset="0"/>
                  </a:rPr>
                  <a:t> Parrot </a:t>
                </a:r>
              </a:p>
            </p:txBody>
          </p:sp>
          <p:sp>
            <p:nvSpPr>
              <p:cNvPr id="49" name="Rectángulo: esquinas redondeadas 3">
                <a:extLst>
                  <a:ext uri="{FF2B5EF4-FFF2-40B4-BE49-F238E27FC236}">
                    <a16:creationId xmlns:a16="http://schemas.microsoft.com/office/drawing/2014/main" id="{EF7184E0-C3B7-68C8-4C27-E90ACD732DA4}"/>
                  </a:ext>
                </a:extLst>
              </p:cNvPr>
              <p:cNvSpPr/>
              <p:nvPr/>
            </p:nvSpPr>
            <p:spPr>
              <a:xfrm>
                <a:off x="9300912" y="1731228"/>
                <a:ext cx="2692438" cy="1291061"/>
              </a:xfrm>
              <a:prstGeom prst="roundRect">
                <a:avLst>
                  <a:gd name="adj" fmla="val 5130"/>
                </a:avLst>
              </a:prstGeom>
              <a:noFill/>
              <a:ln>
                <a:solidFill>
                  <a:srgbClr val="FF5B5B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sz="20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62BC9DEF-4238-EFBB-3CE6-D1DB349D41B1}"/>
              </a:ext>
            </a:extLst>
          </p:cNvPr>
          <p:cNvGrpSpPr/>
          <p:nvPr/>
        </p:nvGrpSpPr>
        <p:grpSpPr>
          <a:xfrm>
            <a:off x="1902094" y="3218039"/>
            <a:ext cx="3600000" cy="1296000"/>
            <a:chOff x="3683765" y="3128228"/>
            <a:chExt cx="2697489" cy="1293003"/>
          </a:xfrm>
        </p:grpSpPr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437B69FB-2118-083B-1D5A-58C68E3AAEB7}"/>
                </a:ext>
              </a:extLst>
            </p:cNvPr>
            <p:cNvSpPr txBox="1"/>
            <p:nvPr/>
          </p:nvSpPr>
          <p:spPr>
            <a:xfrm>
              <a:off x="3683765" y="3135558"/>
              <a:ext cx="269243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b="1" dirty="0">
                  <a:latin typeface="Futura Next DemiBold" panose="020B0602020204020303" pitchFamily="34" charset="77"/>
                  <a:cs typeface="Segoe UI Semilight" panose="020B0402040204020203" pitchFamily="34" charset="0"/>
                </a:rPr>
                <a:t>De audio a formularios</a:t>
              </a:r>
            </a:p>
            <a:p>
              <a:pPr algn="ctr"/>
              <a:r>
                <a:rPr lang="es-AR" sz="1600" dirty="0">
                  <a:latin typeface="Futura Next Light" panose="020B0402020204020303" pitchFamily="34" charset="77"/>
                  <a:cs typeface="Segoe UI Semilight" panose="020B0402040204020203" pitchFamily="34" charset="0"/>
                </a:rPr>
                <a:t>Completar formularios hablando con una IA generativa.</a:t>
              </a:r>
              <a:endParaRPr lang="es-AR" sz="1050" dirty="0">
                <a:latin typeface="Futura Next Light" panose="020B0402020204020303" pitchFamily="34" charset="77"/>
                <a:cs typeface="Segoe UI Semilight" panose="020B0402040204020203" pitchFamily="34" charset="0"/>
              </a:endParaRPr>
            </a:p>
          </p:txBody>
        </p:sp>
        <p:sp>
          <p:nvSpPr>
            <p:cNvPr id="52" name="Rectángulo: esquinas redondeadas 3">
              <a:extLst>
                <a:ext uri="{FF2B5EF4-FFF2-40B4-BE49-F238E27FC236}">
                  <a16:creationId xmlns:a16="http://schemas.microsoft.com/office/drawing/2014/main" id="{97B9A3C2-E373-12E5-284E-092564188EC1}"/>
                </a:ext>
              </a:extLst>
            </p:cNvPr>
            <p:cNvSpPr/>
            <p:nvPr/>
          </p:nvSpPr>
          <p:spPr>
            <a:xfrm>
              <a:off x="3688816" y="3996547"/>
              <a:ext cx="2692438" cy="424684"/>
            </a:xfrm>
            <a:prstGeom prst="roundRect">
              <a:avLst>
                <a:gd name="adj" fmla="val 5130"/>
              </a:avLst>
            </a:prstGeom>
            <a:solidFill>
              <a:srgbClr val="D93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000" dirty="0">
                <a:solidFill>
                  <a:schemeClr val="tx1"/>
                </a:solidFill>
              </a:endParaRPr>
            </a:p>
          </p:txBody>
        </p:sp>
        <p:sp>
          <p:nvSpPr>
            <p:cNvPr id="53" name="Rectángulo: esquinas redondeadas 3">
              <a:extLst>
                <a:ext uri="{FF2B5EF4-FFF2-40B4-BE49-F238E27FC236}">
                  <a16:creationId xmlns:a16="http://schemas.microsoft.com/office/drawing/2014/main" id="{A156F5E6-EEC3-1840-42B0-88E55FF45D5C}"/>
                </a:ext>
              </a:extLst>
            </p:cNvPr>
            <p:cNvSpPr/>
            <p:nvPr/>
          </p:nvSpPr>
          <p:spPr>
            <a:xfrm>
              <a:off x="3688816" y="3128228"/>
              <a:ext cx="2692438" cy="1291061"/>
            </a:xfrm>
            <a:prstGeom prst="roundRect">
              <a:avLst>
                <a:gd name="adj" fmla="val 5130"/>
              </a:avLst>
            </a:prstGeom>
            <a:noFill/>
            <a:ln>
              <a:solidFill>
                <a:srgbClr val="FF5B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000" dirty="0">
                <a:solidFill>
                  <a:schemeClr val="tx1"/>
                </a:solidFill>
              </a:endParaRP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5E797132-5FC6-F56E-E684-A0ABD86EED35}"/>
                </a:ext>
              </a:extLst>
            </p:cNvPr>
            <p:cNvSpPr txBox="1"/>
            <p:nvPr/>
          </p:nvSpPr>
          <p:spPr>
            <a:xfrm>
              <a:off x="4131087" y="4009125"/>
              <a:ext cx="168753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AR" sz="2000" b="1" dirty="0" err="1">
                  <a:solidFill>
                    <a:schemeClr val="bg1"/>
                  </a:solidFill>
                  <a:latin typeface="Futura Next" panose="020B0602020204020303" pitchFamily="34" charset="77"/>
                  <a:cs typeface="Segoe UI Semilight" panose="020B0402040204020203" pitchFamily="34" charset="0"/>
                </a:rPr>
                <a:t>Seshat</a:t>
              </a:r>
              <a:endParaRPr lang="es-AR" sz="2000" b="1" dirty="0">
                <a:solidFill>
                  <a:schemeClr val="bg1"/>
                </a:solidFill>
                <a:latin typeface="Futura Next" panose="020B0602020204020303" pitchFamily="34" charset="77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55" name="Grupo 54">
            <a:extLst>
              <a:ext uri="{FF2B5EF4-FFF2-40B4-BE49-F238E27FC236}">
                <a16:creationId xmlns:a16="http://schemas.microsoft.com/office/drawing/2014/main" id="{864A18F5-3FAA-7D3F-C959-1871F0F32C7C}"/>
              </a:ext>
            </a:extLst>
          </p:cNvPr>
          <p:cNvGrpSpPr/>
          <p:nvPr/>
        </p:nvGrpSpPr>
        <p:grpSpPr>
          <a:xfrm>
            <a:off x="6011411" y="3218039"/>
            <a:ext cx="3600000" cy="1296000"/>
            <a:chOff x="6469363" y="3128228"/>
            <a:chExt cx="2731291" cy="1293003"/>
          </a:xfrm>
        </p:grpSpPr>
        <p:sp>
          <p:nvSpPr>
            <p:cNvPr id="56" name="CuadroTexto 55">
              <a:extLst>
                <a:ext uri="{FF2B5EF4-FFF2-40B4-BE49-F238E27FC236}">
                  <a16:creationId xmlns:a16="http://schemas.microsoft.com/office/drawing/2014/main" id="{D25FDAA0-8A73-0A81-609C-723AF0A5119D}"/>
                </a:ext>
              </a:extLst>
            </p:cNvPr>
            <p:cNvSpPr txBox="1"/>
            <p:nvPr/>
          </p:nvSpPr>
          <p:spPr>
            <a:xfrm>
              <a:off x="6469363" y="3154557"/>
              <a:ext cx="2692439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b="1" dirty="0">
                  <a:latin typeface="Futura Next DemiBold" panose="020B0602020204020303" pitchFamily="34" charset="77"/>
                  <a:cs typeface="Segoe UI Semilight" panose="020B0402040204020203" pitchFamily="34" charset="0"/>
                </a:rPr>
                <a:t>De video a documento</a:t>
              </a:r>
              <a:endParaRPr lang="es-AR" sz="1200" b="1" dirty="0">
                <a:latin typeface="Futura Next DemiBold" panose="020B0602020204020303" pitchFamily="34" charset="77"/>
                <a:cs typeface="Segoe UI Semilight" panose="020B0402040204020203" pitchFamily="34" charset="0"/>
              </a:endParaRPr>
            </a:p>
            <a:p>
              <a:pPr algn="ctr"/>
              <a:r>
                <a:rPr lang="es-AR" sz="1400" dirty="0">
                  <a:latin typeface="Futura Next Light" panose="020B0402020204020303" pitchFamily="34" charset="77"/>
                  <a:cs typeface="Segoe UI Semilight" panose="020B0402040204020203" pitchFamily="34" charset="0"/>
                </a:rPr>
                <a:t>Elaboración de documentación, resúmenes, etc. a partir de videos de reuniones</a:t>
              </a:r>
            </a:p>
            <a:p>
              <a:pPr algn="ctr"/>
              <a:endParaRPr lang="es-AR" sz="900" dirty="0">
                <a:latin typeface="Futura Next Light" panose="020B0402020204020303" pitchFamily="34" charset="77"/>
                <a:cs typeface="Segoe UI Semilight" panose="020B0402040204020203" pitchFamily="34" charset="0"/>
              </a:endParaRPr>
            </a:p>
          </p:txBody>
        </p:sp>
        <p:sp>
          <p:nvSpPr>
            <p:cNvPr id="57" name="Rectángulo: esquinas redondeadas 3">
              <a:extLst>
                <a:ext uri="{FF2B5EF4-FFF2-40B4-BE49-F238E27FC236}">
                  <a16:creationId xmlns:a16="http://schemas.microsoft.com/office/drawing/2014/main" id="{8BC3786E-E0D6-4738-8597-B43AD9DDB12D}"/>
                </a:ext>
              </a:extLst>
            </p:cNvPr>
            <p:cNvSpPr/>
            <p:nvPr/>
          </p:nvSpPr>
          <p:spPr>
            <a:xfrm>
              <a:off x="6508216" y="3996547"/>
              <a:ext cx="2692438" cy="424684"/>
            </a:xfrm>
            <a:prstGeom prst="roundRect">
              <a:avLst>
                <a:gd name="adj" fmla="val 5130"/>
              </a:avLst>
            </a:prstGeom>
            <a:solidFill>
              <a:srgbClr val="D932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000" dirty="0">
                <a:solidFill>
                  <a:schemeClr val="tx1"/>
                </a:solidFill>
              </a:endParaRPr>
            </a:p>
          </p:txBody>
        </p:sp>
        <p:sp>
          <p:nvSpPr>
            <p:cNvPr id="58" name="Rectángulo: esquinas redondeadas 3">
              <a:extLst>
                <a:ext uri="{FF2B5EF4-FFF2-40B4-BE49-F238E27FC236}">
                  <a16:creationId xmlns:a16="http://schemas.microsoft.com/office/drawing/2014/main" id="{0244AAED-4801-5AC9-6314-598094BF8463}"/>
                </a:ext>
              </a:extLst>
            </p:cNvPr>
            <p:cNvSpPr/>
            <p:nvPr/>
          </p:nvSpPr>
          <p:spPr>
            <a:xfrm>
              <a:off x="6508216" y="3128228"/>
              <a:ext cx="2692438" cy="1291061"/>
            </a:xfrm>
            <a:prstGeom prst="roundRect">
              <a:avLst>
                <a:gd name="adj" fmla="val 5130"/>
              </a:avLst>
            </a:prstGeom>
            <a:noFill/>
            <a:ln>
              <a:solidFill>
                <a:srgbClr val="FF5B5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000" dirty="0">
                <a:solidFill>
                  <a:schemeClr val="tx1"/>
                </a:solidFill>
              </a:endParaRP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B8EB106B-10E5-1C18-3984-6ED50F831C63}"/>
                </a:ext>
              </a:extLst>
            </p:cNvPr>
            <p:cNvSpPr txBox="1"/>
            <p:nvPr/>
          </p:nvSpPr>
          <p:spPr>
            <a:xfrm>
              <a:off x="6911291" y="4009125"/>
              <a:ext cx="18470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AR" sz="2000" b="1" dirty="0" err="1">
                  <a:solidFill>
                    <a:schemeClr val="bg1"/>
                  </a:solidFill>
                  <a:latin typeface="Futura Next" panose="020B0602020204020303" pitchFamily="34" charset="77"/>
                  <a:cs typeface="Segoe UI Semilight" panose="020B0402040204020203" pitchFamily="34" charset="0"/>
                </a:rPr>
                <a:t>Sedjem</a:t>
              </a:r>
              <a:endParaRPr lang="es-AR" sz="2000" b="1" dirty="0">
                <a:solidFill>
                  <a:schemeClr val="bg1"/>
                </a:solidFill>
                <a:latin typeface="Futura Next" panose="020B0602020204020303" pitchFamily="34" charset="77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60" name="Grupo 59">
            <a:extLst>
              <a:ext uri="{FF2B5EF4-FFF2-40B4-BE49-F238E27FC236}">
                <a16:creationId xmlns:a16="http://schemas.microsoft.com/office/drawing/2014/main" id="{8F364650-B96A-CE35-DE08-54DE96529ECB}"/>
              </a:ext>
            </a:extLst>
          </p:cNvPr>
          <p:cNvGrpSpPr/>
          <p:nvPr/>
        </p:nvGrpSpPr>
        <p:grpSpPr>
          <a:xfrm>
            <a:off x="1902094" y="4704722"/>
            <a:ext cx="3660030" cy="1383042"/>
            <a:chOff x="3637119" y="4533805"/>
            <a:chExt cx="2744135" cy="1702692"/>
          </a:xfrm>
        </p:grpSpPr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A1F0B902-997A-D4D1-7B94-FAE86A3E966A}"/>
                </a:ext>
              </a:extLst>
            </p:cNvPr>
            <p:cNvSpPr txBox="1"/>
            <p:nvPr/>
          </p:nvSpPr>
          <p:spPr>
            <a:xfrm>
              <a:off x="3637119" y="4586764"/>
              <a:ext cx="2692438" cy="10230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b="1" dirty="0" err="1">
                  <a:latin typeface="Futura Next DemiBold" panose="020B0602020204020303" pitchFamily="34" charset="77"/>
                  <a:cs typeface="Segoe UI Semilight" panose="020B0402040204020203" pitchFamily="34" charset="0"/>
                </a:rPr>
                <a:t>Monitorer</a:t>
              </a:r>
              <a:r>
                <a:rPr lang="es-AR" sz="1600" b="1" dirty="0">
                  <a:latin typeface="Futura Next DemiBold" panose="020B0602020204020303" pitchFamily="34" charset="77"/>
                  <a:cs typeface="Segoe UI Semilight" panose="020B0402040204020203" pitchFamily="34" charset="0"/>
                </a:rPr>
                <a:t> uso y gastos de IA gen</a:t>
              </a:r>
              <a:endParaRPr lang="es-AR" sz="1200" b="1" dirty="0">
                <a:latin typeface="Futura Next DemiBold" panose="020B0602020204020303" pitchFamily="34" charset="77"/>
                <a:cs typeface="Segoe UI Semilight" panose="020B0402040204020203" pitchFamily="34" charset="0"/>
              </a:endParaRPr>
            </a:p>
            <a:p>
              <a:pPr algn="ctr"/>
              <a:r>
                <a:rPr lang="es-AR" sz="1600" dirty="0">
                  <a:latin typeface="Futura Next Light" panose="020B0402020204020303" pitchFamily="34" charset="77"/>
                  <a:cs typeface="Segoe UI Semilight" panose="020B0402040204020203" pitchFamily="34" charset="0"/>
                </a:rPr>
                <a:t>Tableros de seguimiento del comportamiento de los aceleradores</a:t>
              </a:r>
              <a:endParaRPr lang="es-AR" sz="900" dirty="0">
                <a:latin typeface="Futura Next Light" panose="020B0402020204020303" pitchFamily="34" charset="77"/>
                <a:cs typeface="Segoe UI Semilight" panose="020B0402040204020203" pitchFamily="34" charset="0"/>
              </a:endParaRPr>
            </a:p>
          </p:txBody>
        </p:sp>
        <p:sp>
          <p:nvSpPr>
            <p:cNvPr id="62" name="Rectángulo: esquinas redondeadas 3">
              <a:extLst>
                <a:ext uri="{FF2B5EF4-FFF2-40B4-BE49-F238E27FC236}">
                  <a16:creationId xmlns:a16="http://schemas.microsoft.com/office/drawing/2014/main" id="{A784643E-D526-DBA3-58EE-ECD032B63D2C}"/>
                </a:ext>
              </a:extLst>
            </p:cNvPr>
            <p:cNvSpPr/>
            <p:nvPr/>
          </p:nvSpPr>
          <p:spPr>
            <a:xfrm>
              <a:off x="3688816" y="5704653"/>
              <a:ext cx="2692438" cy="531844"/>
            </a:xfrm>
            <a:prstGeom prst="roundRect">
              <a:avLst>
                <a:gd name="adj" fmla="val 5130"/>
              </a:avLst>
            </a:prstGeom>
            <a:solidFill>
              <a:srgbClr val="471D2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000" dirty="0">
                <a:solidFill>
                  <a:schemeClr val="tx1"/>
                </a:solidFill>
              </a:endParaRPr>
            </a:p>
          </p:txBody>
        </p:sp>
        <p:sp>
          <p:nvSpPr>
            <p:cNvPr id="63" name="Rectángulo: esquinas redondeadas 3">
              <a:extLst>
                <a:ext uri="{FF2B5EF4-FFF2-40B4-BE49-F238E27FC236}">
                  <a16:creationId xmlns:a16="http://schemas.microsoft.com/office/drawing/2014/main" id="{A6C92ACE-7E2E-1540-F53C-3E64FA236624}"/>
                </a:ext>
              </a:extLst>
            </p:cNvPr>
            <p:cNvSpPr/>
            <p:nvPr/>
          </p:nvSpPr>
          <p:spPr>
            <a:xfrm>
              <a:off x="3688816" y="4533805"/>
              <a:ext cx="2692438" cy="1291061"/>
            </a:xfrm>
            <a:prstGeom prst="roundRect">
              <a:avLst>
                <a:gd name="adj" fmla="val 513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sz="2000" dirty="0">
                <a:solidFill>
                  <a:schemeClr val="tx1"/>
                </a:solidFill>
              </a:endParaRPr>
            </a:p>
          </p:txBody>
        </p:sp>
        <p:sp>
          <p:nvSpPr>
            <p:cNvPr id="64" name="CuadroTexto 63">
              <a:extLst>
                <a:ext uri="{FF2B5EF4-FFF2-40B4-BE49-F238E27FC236}">
                  <a16:creationId xmlns:a16="http://schemas.microsoft.com/office/drawing/2014/main" id="{98F73A6E-34E5-01EE-D56E-B1CAFE4FA414}"/>
                </a:ext>
              </a:extLst>
            </p:cNvPr>
            <p:cNvSpPr txBox="1"/>
            <p:nvPr/>
          </p:nvSpPr>
          <p:spPr>
            <a:xfrm>
              <a:off x="4051306" y="5704654"/>
              <a:ext cx="1847092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AR" sz="2000" b="1" dirty="0" err="1">
                  <a:solidFill>
                    <a:schemeClr val="bg1"/>
                  </a:solidFill>
                  <a:latin typeface="Futura Next" panose="020B0602020204020303" pitchFamily="34" charset="77"/>
                  <a:cs typeface="Segoe UI Semilight" panose="020B0402040204020203" pitchFamily="34" charset="0"/>
                </a:rPr>
                <a:t>Odin</a:t>
              </a:r>
              <a:endParaRPr lang="es-AR" sz="2000" b="1" dirty="0">
                <a:solidFill>
                  <a:schemeClr val="bg1"/>
                </a:solidFill>
                <a:latin typeface="Futura Next" panose="020B0602020204020303" pitchFamily="34" charset="77"/>
                <a:cs typeface="Segoe UI Semilight" panose="020B04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7140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003BB-2B02-6D3E-C3EF-910624CD1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52838DB-F414-4852-D411-936D37399894}"/>
              </a:ext>
            </a:extLst>
          </p:cNvPr>
          <p:cNvSpPr/>
          <p:nvPr/>
        </p:nvSpPr>
        <p:spPr>
          <a:xfrm>
            <a:off x="-231778" y="527193"/>
            <a:ext cx="5351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AR" sz="2400" cap="all" dirty="0">
                <a:solidFill>
                  <a:srgbClr val="474747"/>
                </a:solidFill>
                <a:latin typeface="Futura Next Light" panose="020B0402020204020303" pitchFamily="34" charset="77"/>
              </a:rPr>
              <a:t>AGENDA DEL RESPONSABLE</a:t>
            </a:r>
            <a:endParaRPr kumimoji="0" lang="es-AR" sz="2400" u="none" strike="noStrike" kern="1200" cap="none" spc="0" normalizeH="0" baseline="0" noProof="0" dirty="0">
              <a:ln>
                <a:noFill/>
              </a:ln>
              <a:solidFill>
                <a:srgbClr val="FE414D"/>
              </a:solidFill>
              <a:effectLst/>
              <a:uLnTx/>
              <a:uFillTx/>
              <a:latin typeface="Futura Next Light" panose="020B0402020204020303" pitchFamily="34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6C9D45D-0AA0-E3AA-9128-B2A1BF2C3E97}"/>
              </a:ext>
            </a:extLst>
          </p:cNvPr>
          <p:cNvSpPr/>
          <p:nvPr/>
        </p:nvSpPr>
        <p:spPr>
          <a:xfrm>
            <a:off x="-1623843" y="836613"/>
            <a:ext cx="6222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AR" sz="2400" b="1" cap="all" dirty="0">
                <a:solidFill>
                  <a:srgbClr val="FF0000"/>
                </a:solidFill>
                <a:latin typeface="Futura Next DemiBold" panose="020B0602020204020303" pitchFamily="34" charset="77"/>
              </a:rPr>
              <a:t>De data &amp; </a:t>
            </a:r>
            <a:r>
              <a:rPr lang="es-AR" sz="2400" b="1" cap="all" dirty="0" err="1">
                <a:solidFill>
                  <a:srgbClr val="FF0000"/>
                </a:solidFill>
                <a:latin typeface="Futura Next DemiBold" panose="020B0602020204020303" pitchFamily="34" charset="77"/>
              </a:rPr>
              <a:t>ia</a:t>
            </a:r>
            <a:endParaRPr kumimoji="0" lang="es-AR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Next DemiBold" panose="020B0602020204020303" pitchFamily="34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DBEBEE-9BD6-7C69-DE54-4241AEE533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78181"/>
            <a:ext cx="7772400" cy="282208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462F86FE-13F5-0D81-EF12-36766C3FB672}"/>
              </a:ext>
            </a:extLst>
          </p:cNvPr>
          <p:cNvSpPr/>
          <p:nvPr/>
        </p:nvSpPr>
        <p:spPr>
          <a:xfrm>
            <a:off x="1914589" y="4174299"/>
            <a:ext cx="6530768" cy="18470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88C797F-13B9-A209-3BCE-13659F13BC8A}"/>
              </a:ext>
            </a:extLst>
          </p:cNvPr>
          <p:cNvSpPr/>
          <p:nvPr/>
        </p:nvSpPr>
        <p:spPr>
          <a:xfrm>
            <a:off x="2209800" y="1668012"/>
            <a:ext cx="8650224" cy="19108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A6DFB2C-F972-27C6-146A-837121F6B0EA}"/>
              </a:ext>
            </a:extLst>
          </p:cNvPr>
          <p:cNvSpPr/>
          <p:nvPr/>
        </p:nvSpPr>
        <p:spPr>
          <a:xfrm>
            <a:off x="2953512" y="2944367"/>
            <a:ext cx="1296000" cy="2560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339CDEF8-4DD5-55A3-E4D9-EFBD997FC5C7}"/>
              </a:ext>
            </a:extLst>
          </p:cNvPr>
          <p:cNvSpPr/>
          <p:nvPr/>
        </p:nvSpPr>
        <p:spPr>
          <a:xfrm>
            <a:off x="8133457" y="3574248"/>
            <a:ext cx="612000" cy="144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168911D0-E897-D00D-4747-B102FB8B5D8D}"/>
              </a:ext>
            </a:extLst>
          </p:cNvPr>
          <p:cNvSpPr/>
          <p:nvPr/>
        </p:nvSpPr>
        <p:spPr>
          <a:xfrm>
            <a:off x="4730993" y="3582812"/>
            <a:ext cx="612000" cy="144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32480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áfico 16">
            <a:extLst>
              <a:ext uri="{FF2B5EF4-FFF2-40B4-BE49-F238E27FC236}">
                <a16:creationId xmlns:a16="http://schemas.microsoft.com/office/drawing/2014/main" id="{C21A78EF-5FAF-2914-D6B9-380F6DD02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2521" y="2258846"/>
            <a:ext cx="2025079" cy="60165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36CBD8F-8409-B111-BF2C-14F940B2781D}"/>
              </a:ext>
            </a:extLst>
          </p:cNvPr>
          <p:cNvSpPr/>
          <p:nvPr/>
        </p:nvSpPr>
        <p:spPr>
          <a:xfrm>
            <a:off x="1062859" y="3034434"/>
            <a:ext cx="4097962" cy="86177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>
              <a:lnSpc>
                <a:spcPts val="3000"/>
              </a:lnSpc>
              <a:defRPr/>
            </a:pPr>
            <a:r>
              <a:rPr lang="es-AR" sz="2800" cap="all" dirty="0">
                <a:solidFill>
                  <a:schemeClr val="bg2">
                    <a:lumMod val="25000"/>
                  </a:schemeClr>
                </a:solidFill>
                <a:latin typeface="Futura Next DemiBold" panose="020B0702020204020203" pitchFamily="34" charset="0"/>
              </a:rPr>
              <a:t>LAS 7S</a:t>
            </a:r>
          </a:p>
          <a:p>
            <a:pPr>
              <a:lnSpc>
                <a:spcPts val="3000"/>
              </a:lnSpc>
              <a:defRPr/>
            </a:pPr>
            <a:r>
              <a:rPr lang="es-AR" sz="2800" cap="all" dirty="0">
                <a:solidFill>
                  <a:schemeClr val="bg2">
                    <a:lumMod val="25000"/>
                  </a:schemeClr>
                </a:solidFill>
                <a:latin typeface="Futura Next Light" panose="020B0402020204020303" pitchFamily="34" charset="0"/>
              </a:rPr>
              <a:t>de McKinsey</a:t>
            </a:r>
          </a:p>
        </p:txBody>
      </p:sp>
      <p:pic>
        <p:nvPicPr>
          <p:cNvPr id="10" name="Picture 2" descr="The McKinsey 7-S Framework">
            <a:extLst>
              <a:ext uri="{FF2B5EF4-FFF2-40B4-BE49-F238E27FC236}">
                <a16:creationId xmlns:a16="http://schemas.microsoft.com/office/drawing/2014/main" id="{40175D5C-EC62-2591-D6FF-BA2B56A6FC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4" r="17532"/>
          <a:stretch>
            <a:fillRect/>
          </a:stretch>
        </p:blipFill>
        <p:spPr bwMode="auto">
          <a:xfrm>
            <a:off x="5798634" y="616525"/>
            <a:ext cx="4939990" cy="537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4297703-8DBE-395C-AD05-BF28D663A171}"/>
              </a:ext>
            </a:extLst>
          </p:cNvPr>
          <p:cNvSpPr txBox="1"/>
          <p:nvPr/>
        </p:nvSpPr>
        <p:spPr>
          <a:xfrm>
            <a:off x="1098281" y="3914723"/>
            <a:ext cx="4097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s-AR" cap="all" dirty="0">
                <a:solidFill>
                  <a:srgbClr val="FF0000"/>
                </a:solidFill>
                <a:latin typeface="FUTURANEXT-MEDIUM" panose="020B0602020204020303" pitchFamily="34" charset="77"/>
              </a:rPr>
              <a:t>(“Juan, ¡lo viejo funciona!”)</a:t>
            </a:r>
          </a:p>
        </p:txBody>
      </p:sp>
    </p:spTree>
    <p:extLst>
      <p:ext uri="{BB962C8B-B14F-4D97-AF65-F5344CB8AC3E}">
        <p14:creationId xmlns:p14="http://schemas.microsoft.com/office/powerpoint/2010/main" val="3428191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86A977-BC71-EE31-90FB-A00DF6D6C3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16" t="10921" b="8680"/>
          <a:stretch>
            <a:fillRect/>
          </a:stretch>
        </p:blipFill>
        <p:spPr>
          <a:xfrm>
            <a:off x="1232590" y="1175657"/>
            <a:ext cx="6600855" cy="532014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91E98D-FB78-2A6F-1AA8-73EAF57C786B}"/>
              </a:ext>
            </a:extLst>
          </p:cNvPr>
          <p:cNvSpPr txBox="1"/>
          <p:nvPr/>
        </p:nvSpPr>
        <p:spPr>
          <a:xfrm>
            <a:off x="8088923" y="1955409"/>
            <a:ext cx="4103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b="1" dirty="0"/>
              <a:t>Capacidad teórica y uso observado por categoría ocupacional</a:t>
            </a:r>
          </a:p>
          <a:p>
            <a:endParaRPr lang="es-AR" dirty="0"/>
          </a:p>
          <a:p>
            <a:r>
              <a:rPr lang="es-AR" dirty="0"/>
              <a:t>“Esta figura muestra la porción de tareas de un trabajo que los </a:t>
            </a:r>
            <a:r>
              <a:rPr lang="es-AR" dirty="0" err="1"/>
              <a:t>LLMs</a:t>
            </a:r>
            <a:r>
              <a:rPr lang="es-AR" dirty="0"/>
              <a:t> puede teóricamente ejecutar (en azul) y nuestras medidas de cobertura, derivada de los datos de uso (en rojo).”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18FA30B-D9FA-45F6-5EC9-BFBD723DF261}"/>
              </a:ext>
            </a:extLst>
          </p:cNvPr>
          <p:cNvSpPr/>
          <p:nvPr/>
        </p:nvSpPr>
        <p:spPr>
          <a:xfrm>
            <a:off x="384029" y="227104"/>
            <a:ext cx="8047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cap="all" dirty="0">
                <a:solidFill>
                  <a:srgbClr val="474747"/>
                </a:solidFill>
                <a:latin typeface="Futura Next Light" panose="020B0402020204020303" pitchFamily="34" charset="77"/>
              </a:rPr>
              <a:t>Tenemos mediciones y estimaciones</a:t>
            </a:r>
            <a:endParaRPr kumimoji="0" lang="es-AR" sz="2400" u="none" strike="noStrike" kern="1200" cap="none" spc="0" normalizeH="0" baseline="0" noProof="0" dirty="0">
              <a:ln>
                <a:noFill/>
              </a:ln>
              <a:solidFill>
                <a:srgbClr val="FE414D"/>
              </a:solidFill>
              <a:effectLst/>
              <a:uLnTx/>
              <a:uFillTx/>
              <a:latin typeface="Futura Next Light" panose="020B0402020204020303" pitchFamily="34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768A966-7BEE-5E49-63A2-08D0232815CA}"/>
              </a:ext>
            </a:extLst>
          </p:cNvPr>
          <p:cNvSpPr/>
          <p:nvPr/>
        </p:nvSpPr>
        <p:spPr>
          <a:xfrm>
            <a:off x="384029" y="627458"/>
            <a:ext cx="8356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cap="all" dirty="0">
                <a:solidFill>
                  <a:srgbClr val="FF0000"/>
                </a:solidFill>
                <a:latin typeface="Futura Next DemiBold" panose="020B0602020204020303" pitchFamily="34" charset="77"/>
              </a:rPr>
              <a:t>Del impacto en las ocupaciones (humanas)</a:t>
            </a:r>
            <a:endParaRPr kumimoji="0" lang="es-AR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Next DemiBold" panose="020B06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37416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/tech_x - La construcción de centros de datos supera a la de oficinas por primera vez.">
            <a:extLst>
              <a:ext uri="{FF2B5EF4-FFF2-40B4-BE49-F238E27FC236}">
                <a16:creationId xmlns:a16="http://schemas.microsoft.com/office/drawing/2014/main" id="{C9467077-9580-41CB-56D3-E2C133054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157" y="1150107"/>
            <a:ext cx="8722797" cy="5294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92CF9F2-8482-7D31-016B-423ABD552BCF}"/>
              </a:ext>
            </a:extLst>
          </p:cNvPr>
          <p:cNvSpPr/>
          <p:nvPr/>
        </p:nvSpPr>
        <p:spPr>
          <a:xfrm>
            <a:off x="384029" y="227104"/>
            <a:ext cx="8047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cap="all" dirty="0">
                <a:solidFill>
                  <a:srgbClr val="474747"/>
                </a:solidFill>
                <a:latin typeface="Futura Next Light" panose="020B0402020204020303" pitchFamily="34" charset="77"/>
              </a:rPr>
              <a:t>Se gasta menos en construir oficinas que</a:t>
            </a:r>
            <a:endParaRPr kumimoji="0" lang="es-AR" sz="2400" u="none" strike="noStrike" kern="1200" cap="none" spc="0" normalizeH="0" baseline="0" noProof="0" dirty="0">
              <a:ln>
                <a:noFill/>
              </a:ln>
              <a:solidFill>
                <a:srgbClr val="FE414D"/>
              </a:solidFill>
              <a:effectLst/>
              <a:uLnTx/>
              <a:uFillTx/>
              <a:latin typeface="Futura Next Light" panose="020B0402020204020303" pitchFamily="34" charset="77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CE8337F-EF06-E607-18F5-CE8B698A4D99}"/>
              </a:ext>
            </a:extLst>
          </p:cNvPr>
          <p:cNvSpPr/>
          <p:nvPr/>
        </p:nvSpPr>
        <p:spPr>
          <a:xfrm>
            <a:off x="384029" y="627458"/>
            <a:ext cx="8356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cap="all" dirty="0">
                <a:solidFill>
                  <a:srgbClr val="FF0000"/>
                </a:solidFill>
                <a:latin typeface="Futura Next DemiBold" panose="020B0602020204020303" pitchFamily="34" charset="77"/>
              </a:rPr>
              <a:t>centros de datos</a:t>
            </a:r>
            <a:endParaRPr kumimoji="0" lang="es-AR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Next DemiBold" panose="020B06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3203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E561EF0-CEE1-BF9B-A493-994192CBA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83" y="1089123"/>
            <a:ext cx="12582216" cy="589264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CBEC7359-6D37-B58D-0203-1AE9DB24AF05}"/>
              </a:ext>
            </a:extLst>
          </p:cNvPr>
          <p:cNvSpPr/>
          <p:nvPr/>
        </p:nvSpPr>
        <p:spPr>
          <a:xfrm>
            <a:off x="384029" y="227104"/>
            <a:ext cx="8047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cap="all" dirty="0">
                <a:solidFill>
                  <a:srgbClr val="474747"/>
                </a:solidFill>
                <a:latin typeface="Futura Next Light" panose="020B0402020204020303" pitchFamily="34" charset="77"/>
              </a:rPr>
              <a:t>Se buscan nuevos lugares para los</a:t>
            </a:r>
            <a:endParaRPr kumimoji="0" lang="es-AR" sz="2400" u="none" strike="noStrike" kern="1200" cap="none" spc="0" normalizeH="0" baseline="0" noProof="0" dirty="0">
              <a:ln>
                <a:noFill/>
              </a:ln>
              <a:solidFill>
                <a:srgbClr val="FE414D"/>
              </a:solidFill>
              <a:effectLst/>
              <a:uLnTx/>
              <a:uFillTx/>
              <a:latin typeface="Futura Next Light" panose="020B0402020204020303" pitchFamily="34" charset="77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15132A3-ED93-0A21-6E73-3655B31C4184}"/>
              </a:ext>
            </a:extLst>
          </p:cNvPr>
          <p:cNvSpPr/>
          <p:nvPr/>
        </p:nvSpPr>
        <p:spPr>
          <a:xfrm>
            <a:off x="384029" y="627458"/>
            <a:ext cx="8356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cap="all" dirty="0">
                <a:solidFill>
                  <a:srgbClr val="FF0000"/>
                </a:solidFill>
                <a:latin typeface="Futura Next DemiBold" panose="020B0602020204020303" pitchFamily="34" charset="77"/>
              </a:rPr>
              <a:t>centros de datos</a:t>
            </a:r>
            <a:endParaRPr kumimoji="0" lang="es-AR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Next DemiBold" panose="020B0602020204020303" pitchFamily="34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4EC366A-5EDE-CAD1-0FC5-1CD41179667C}"/>
              </a:ext>
            </a:extLst>
          </p:cNvPr>
          <p:cNvSpPr/>
          <p:nvPr/>
        </p:nvSpPr>
        <p:spPr>
          <a:xfrm>
            <a:off x="8075221" y="3111335"/>
            <a:ext cx="3099460" cy="2885704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85455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7027BB-FE09-BC5A-51CB-4329DFFDC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814140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C53497-3A25-02F1-8348-5D1485969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771" y="1617317"/>
            <a:ext cx="6908858" cy="422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78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A2F3DD9-1654-B822-B1AE-70B06031C843}"/>
              </a:ext>
            </a:extLst>
          </p:cNvPr>
          <p:cNvSpPr/>
          <p:nvPr/>
        </p:nvSpPr>
        <p:spPr>
          <a:xfrm>
            <a:off x="0" y="1222294"/>
            <a:ext cx="12192000" cy="6858000"/>
          </a:xfrm>
          <a:prstGeom prst="rect">
            <a:avLst/>
          </a:prstGeom>
          <a:solidFill>
            <a:srgbClr val="F0EC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6D6856-EB97-5961-2C02-EEAE8D963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2075" y="1275127"/>
            <a:ext cx="7055499" cy="675233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8CE54359-88E1-E3F8-C182-45CD433FAD7E}"/>
              </a:ext>
            </a:extLst>
          </p:cNvPr>
          <p:cNvSpPr/>
          <p:nvPr/>
        </p:nvSpPr>
        <p:spPr>
          <a:xfrm>
            <a:off x="384029" y="227104"/>
            <a:ext cx="8047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s-AR" sz="2400" u="none" strike="noStrike" kern="1200" cap="all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Futura Next Light" panose="020B0402020204020303" pitchFamily="34" charset="77"/>
              </a:rPr>
              <a:t>La historia reescrita por</a:t>
            </a:r>
            <a:endParaRPr kumimoji="0" lang="es-AR" sz="2400" u="none" strike="noStrike" kern="1200" cap="none" spc="0" normalizeH="0" baseline="0" noProof="0" dirty="0">
              <a:ln>
                <a:noFill/>
              </a:ln>
              <a:solidFill>
                <a:srgbClr val="FE414D"/>
              </a:solidFill>
              <a:effectLst/>
              <a:uLnTx/>
              <a:uFillTx/>
              <a:latin typeface="Futura Next Light" panose="020B0402020204020303" pitchFamily="34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9E6C02D-BE1B-7440-092E-049EF6C72323}"/>
              </a:ext>
            </a:extLst>
          </p:cNvPr>
          <p:cNvSpPr/>
          <p:nvPr/>
        </p:nvSpPr>
        <p:spPr>
          <a:xfrm>
            <a:off x="384029" y="627458"/>
            <a:ext cx="83562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s-AR" sz="2400" b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utura Next DemiBold" panose="020B0602020204020303" pitchFamily="34" charset="77"/>
              </a:rPr>
              <a:t>OPEN CLAW (de código abierto)</a:t>
            </a:r>
            <a:endParaRPr kumimoji="0" lang="es-AR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Next DemiBold" panose="020B06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476338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AE8F64D-E965-F4AD-0355-6C1B2B9DE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6472"/>
            <a:ext cx="12192000" cy="6331828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C099E66-6C30-5DDA-C100-0716371812BF}"/>
              </a:ext>
            </a:extLst>
          </p:cNvPr>
          <p:cNvSpPr/>
          <p:nvPr/>
        </p:nvSpPr>
        <p:spPr>
          <a:xfrm>
            <a:off x="384029" y="227104"/>
            <a:ext cx="8047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s-AR" sz="2400" u="none" strike="noStrike" kern="1200" cap="all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Futura Next Light" panose="020B0402020204020303" pitchFamily="34" charset="77"/>
              </a:rPr>
              <a:t>La velocidad es un imperativo</a:t>
            </a:r>
            <a:endParaRPr kumimoji="0" lang="es-AR" sz="2400" u="none" strike="noStrike" kern="1200" cap="none" spc="0" normalizeH="0" baseline="0" noProof="0" dirty="0">
              <a:ln>
                <a:noFill/>
              </a:ln>
              <a:solidFill>
                <a:srgbClr val="FE414D"/>
              </a:solidFill>
              <a:effectLst/>
              <a:uLnTx/>
              <a:uFillTx/>
              <a:latin typeface="Futura Next Light" panose="020B0402020204020303" pitchFamily="34" charset="77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ABAEC63-45C3-869D-973F-23951A71AA2C}"/>
              </a:ext>
            </a:extLst>
          </p:cNvPr>
          <p:cNvSpPr/>
          <p:nvPr/>
        </p:nvSpPr>
        <p:spPr>
          <a:xfrm>
            <a:off x="384029" y="627458"/>
            <a:ext cx="9919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cap="all" dirty="0">
                <a:solidFill>
                  <a:srgbClr val="FF0000"/>
                </a:solidFill>
                <a:latin typeface="Futura Next DemiBold" panose="020B0602020204020303" pitchFamily="34" charset="77"/>
              </a:rPr>
              <a:t>Cuando las IA comienzan a mejorarse por si solas</a:t>
            </a:r>
            <a:endParaRPr kumimoji="0" lang="es-AR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Next DemiBold" panose="020B06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82283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4B598-FCE6-D68A-5FD0-7A7CE4ECF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DE3CCD07-0847-86F9-CE9C-7CBBE7424517}"/>
              </a:ext>
            </a:extLst>
          </p:cNvPr>
          <p:cNvSpPr/>
          <p:nvPr/>
        </p:nvSpPr>
        <p:spPr>
          <a:xfrm>
            <a:off x="384029" y="227104"/>
            <a:ext cx="80474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s-AR" sz="2400" u="none" strike="noStrike" kern="1200" cap="all" spc="0" normalizeH="0" baseline="0" noProof="0" dirty="0">
                <a:ln>
                  <a:noFill/>
                </a:ln>
                <a:solidFill>
                  <a:srgbClr val="474747"/>
                </a:solidFill>
                <a:effectLst/>
                <a:uLnTx/>
                <a:uFillTx/>
                <a:latin typeface="Futura Next Light" panose="020B0402020204020303" pitchFamily="34" charset="77"/>
              </a:rPr>
              <a:t>Sobre la creación de valor</a:t>
            </a:r>
            <a:endParaRPr kumimoji="0" lang="es-AR" sz="2400" u="none" strike="noStrike" kern="1200" cap="none" spc="0" normalizeH="0" baseline="0" noProof="0" dirty="0">
              <a:ln>
                <a:noFill/>
              </a:ln>
              <a:solidFill>
                <a:srgbClr val="FE414D"/>
              </a:solidFill>
              <a:effectLst/>
              <a:uLnTx/>
              <a:uFillTx/>
              <a:latin typeface="Futura Next Light" panose="020B0402020204020303" pitchFamily="34" charset="77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81E9604-38DE-8FC4-05C6-EC69FDB33D6B}"/>
              </a:ext>
            </a:extLst>
          </p:cNvPr>
          <p:cNvSpPr/>
          <p:nvPr/>
        </p:nvSpPr>
        <p:spPr>
          <a:xfrm>
            <a:off x="384029" y="627458"/>
            <a:ext cx="99193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s-AR" sz="2400" b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utura Next DemiBold" panose="020B0602020204020303" pitchFamily="34" charset="77"/>
              </a:rPr>
              <a:t>¿Qué valor creamos con IA GENERATIVA</a:t>
            </a:r>
            <a:r>
              <a:rPr lang="es-AR" sz="2400" b="1" cap="all" dirty="0">
                <a:solidFill>
                  <a:srgbClr val="FF0000"/>
                </a:solidFill>
                <a:latin typeface="Futura Next DemiBold" panose="020B0602020204020303" pitchFamily="34" charset="77"/>
              </a:rPr>
              <a:t>?</a:t>
            </a:r>
            <a:endParaRPr kumimoji="0" lang="es-AR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Next DemiBold" panose="020B0602020204020303" pitchFamily="34" charset="77"/>
            </a:endParaRPr>
          </a:p>
        </p:txBody>
      </p:sp>
      <p:grpSp>
        <p:nvGrpSpPr>
          <p:cNvPr id="34" name="Grupo 33">
            <a:extLst>
              <a:ext uri="{FF2B5EF4-FFF2-40B4-BE49-F238E27FC236}">
                <a16:creationId xmlns:a16="http://schemas.microsoft.com/office/drawing/2014/main" id="{99B7743E-5502-D09E-A8D8-15B50ED41CE7}"/>
              </a:ext>
            </a:extLst>
          </p:cNvPr>
          <p:cNvGrpSpPr/>
          <p:nvPr/>
        </p:nvGrpSpPr>
        <p:grpSpPr>
          <a:xfrm>
            <a:off x="78537" y="1185738"/>
            <a:ext cx="11697827" cy="5559446"/>
            <a:chOff x="78537" y="1185738"/>
            <a:chExt cx="11697827" cy="5559446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F1796841-71E9-7E1F-A934-37C9550B9648}"/>
                </a:ext>
              </a:extLst>
            </p:cNvPr>
            <p:cNvSpPr/>
            <p:nvPr/>
          </p:nvSpPr>
          <p:spPr>
            <a:xfrm>
              <a:off x="118753" y="5925787"/>
              <a:ext cx="7006442" cy="8193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 dirty="0"/>
            </a:p>
          </p:txBody>
        </p:sp>
        <p:pic>
          <p:nvPicPr>
            <p:cNvPr id="8" name="object 2">
              <a:extLst>
                <a:ext uri="{FF2B5EF4-FFF2-40B4-BE49-F238E27FC236}">
                  <a16:creationId xmlns:a16="http://schemas.microsoft.com/office/drawing/2014/main" id="{F70270F8-13D1-0B33-B7E1-51BF32ACA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rcRect l="1472" t="20489" r="1266" b="16667"/>
            <a:stretch>
              <a:fillRect/>
            </a:stretch>
          </p:blipFill>
          <p:spPr>
            <a:xfrm>
              <a:off x="202711" y="1294544"/>
              <a:ext cx="11573653" cy="5287511"/>
            </a:xfrm>
            <a:prstGeom prst="rect">
              <a:avLst/>
            </a:prstGeom>
          </p:spPr>
        </p:pic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E750CB28-B4E1-27D3-B933-60A1A5DE1549}"/>
                </a:ext>
              </a:extLst>
            </p:cNvPr>
            <p:cNvSpPr txBox="1"/>
            <p:nvPr/>
          </p:nvSpPr>
          <p:spPr>
            <a:xfrm>
              <a:off x="2076951" y="2770942"/>
              <a:ext cx="2618474" cy="646331"/>
            </a:xfrm>
            <a:prstGeom prst="rect">
              <a:avLst/>
            </a:prstGeom>
            <a:solidFill>
              <a:srgbClr val="F6F6F6"/>
            </a:solidFill>
          </p:spPr>
          <p:txBody>
            <a:bodyPr wrap="none" rtlCol="0">
              <a:spAutoFit/>
            </a:bodyPr>
            <a:lstStyle/>
            <a:p>
              <a:r>
                <a:rPr lang="es-AR" b="1" dirty="0"/>
                <a:t>Empleados aumentados</a:t>
              </a:r>
              <a:br>
                <a:rPr lang="es-AR" dirty="0"/>
              </a:br>
              <a:r>
                <a:rPr lang="es-AR" dirty="0"/>
                <a:t>para seguir competitivos</a:t>
              </a:r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9759B71C-5DF9-DE63-7BAE-2BE9EE770F81}"/>
                </a:ext>
              </a:extLst>
            </p:cNvPr>
            <p:cNvSpPr txBox="1"/>
            <p:nvPr/>
          </p:nvSpPr>
          <p:spPr>
            <a:xfrm>
              <a:off x="5265065" y="2770942"/>
              <a:ext cx="2890536" cy="646331"/>
            </a:xfrm>
            <a:prstGeom prst="rect">
              <a:avLst/>
            </a:prstGeom>
            <a:solidFill>
              <a:srgbClr val="F6F6F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b="1" dirty="0"/>
                <a:t>    Mejorar las finanzas </a:t>
              </a:r>
              <a:r>
                <a:rPr lang="es-AR" dirty="0"/>
                <a:t>al    </a:t>
              </a:r>
              <a:br>
                <a:rPr lang="es-AR" dirty="0"/>
              </a:br>
              <a:r>
                <a:rPr lang="es-AR" dirty="0"/>
                <a:t>diferenciarse</a:t>
              </a:r>
            </a:p>
          </p:txBody>
        </p:sp>
        <p:sp>
          <p:nvSpPr>
            <p:cNvPr id="5" name="CuadroTexto 4">
              <a:extLst>
                <a:ext uri="{FF2B5EF4-FFF2-40B4-BE49-F238E27FC236}">
                  <a16:creationId xmlns:a16="http://schemas.microsoft.com/office/drawing/2014/main" id="{581C2559-539B-B4DF-7817-AA128AB26468}"/>
                </a:ext>
              </a:extLst>
            </p:cNvPr>
            <p:cNvSpPr txBox="1"/>
            <p:nvPr/>
          </p:nvSpPr>
          <p:spPr>
            <a:xfrm>
              <a:off x="8538426" y="2734107"/>
              <a:ext cx="2807179" cy="720000"/>
            </a:xfrm>
            <a:prstGeom prst="rect">
              <a:avLst/>
            </a:prstGeom>
            <a:solidFill>
              <a:srgbClr val="F6F6F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1600" b="1" dirty="0"/>
                <a:t>    Revolucionar </a:t>
              </a:r>
              <a:r>
                <a:rPr lang="es-AR" sz="1600" dirty="0"/>
                <a:t>el mercado    </a:t>
              </a:r>
              <a:br>
                <a:rPr lang="es-AR" sz="1600" dirty="0"/>
              </a:br>
              <a:r>
                <a:rPr lang="es-AR" sz="1600" dirty="0"/>
                <a:t>con nuevos </a:t>
              </a:r>
              <a:r>
                <a:rPr lang="es-AR" sz="1600" b="1" dirty="0"/>
                <a:t>modelos</a:t>
              </a:r>
              <a:br>
                <a:rPr lang="es-AR" sz="1600" dirty="0"/>
              </a:br>
              <a:r>
                <a:rPr lang="es-AR" sz="1600" dirty="0"/>
                <a:t>orientados al público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D93F7E7-7F37-ECF4-7570-271D1F4E56EA}"/>
                </a:ext>
              </a:extLst>
            </p:cNvPr>
            <p:cNvSpPr txBox="1"/>
            <p:nvPr/>
          </p:nvSpPr>
          <p:spPr>
            <a:xfrm>
              <a:off x="2198203" y="3556715"/>
              <a:ext cx="2375971" cy="646331"/>
            </a:xfrm>
            <a:prstGeom prst="rect">
              <a:avLst/>
            </a:prstGeom>
            <a:solidFill>
              <a:srgbClr val="F6F6F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dirty="0"/>
                <a:t>Ahorrar tiempos,</a:t>
              </a:r>
            </a:p>
            <a:p>
              <a:pPr algn="ctr"/>
              <a:r>
                <a:rPr lang="es-AR" dirty="0"/>
                <a:t>mejorar las decisiones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33C9BBC6-434D-268B-F387-97CDD2B57B31}"/>
                </a:ext>
              </a:extLst>
            </p:cNvPr>
            <p:cNvSpPr txBox="1"/>
            <p:nvPr/>
          </p:nvSpPr>
          <p:spPr>
            <a:xfrm>
              <a:off x="5322773" y="3556715"/>
              <a:ext cx="2775120" cy="646331"/>
            </a:xfrm>
            <a:prstGeom prst="rect">
              <a:avLst/>
            </a:prstGeom>
            <a:solidFill>
              <a:srgbClr val="F6F6F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dirty="0"/>
                <a:t>Reingeniería, detectar</a:t>
              </a:r>
              <a:br>
                <a:rPr lang="es-AR" dirty="0"/>
              </a:br>
              <a:r>
                <a:rPr lang="es-AR" dirty="0"/>
                <a:t>fraudes, mejorar el </a:t>
              </a:r>
              <a:r>
                <a:rPr lang="es-AR" i="1" dirty="0" err="1"/>
                <a:t>pricing</a:t>
              </a:r>
              <a:endParaRPr lang="es-AR" i="1" dirty="0"/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73C127E-C31D-66A4-5D71-0EAF3CFE4845}"/>
                </a:ext>
              </a:extLst>
            </p:cNvPr>
            <p:cNvSpPr txBox="1"/>
            <p:nvPr/>
          </p:nvSpPr>
          <p:spPr>
            <a:xfrm>
              <a:off x="8591325" y="3556715"/>
              <a:ext cx="2701381" cy="646331"/>
            </a:xfrm>
            <a:prstGeom prst="rect">
              <a:avLst/>
            </a:prstGeom>
            <a:solidFill>
              <a:srgbClr val="F6F6F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dirty="0"/>
                <a:t>Descubrir y lanzar nuevos</a:t>
              </a:r>
              <a:br>
                <a:rPr lang="es-AR" dirty="0"/>
              </a:br>
              <a:r>
                <a:rPr lang="es-AR" dirty="0"/>
                <a:t>productos y servicios</a:t>
              </a:r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4D42D539-D0C2-4AA5-CE29-14007CFA08E5}"/>
                </a:ext>
              </a:extLst>
            </p:cNvPr>
            <p:cNvSpPr txBox="1"/>
            <p:nvPr/>
          </p:nvSpPr>
          <p:spPr>
            <a:xfrm>
              <a:off x="8875954" y="5049700"/>
              <a:ext cx="2132122" cy="369332"/>
            </a:xfrm>
            <a:prstGeom prst="rect">
              <a:avLst/>
            </a:prstGeom>
            <a:solidFill>
              <a:srgbClr val="F6F6F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dirty="0"/>
                <a:t>Apuesta estratégica</a:t>
              </a:r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FB8D2450-4244-AE99-CC14-386C7B2A9B2F}"/>
                </a:ext>
              </a:extLst>
            </p:cNvPr>
            <p:cNvSpPr txBox="1"/>
            <p:nvPr/>
          </p:nvSpPr>
          <p:spPr>
            <a:xfrm>
              <a:off x="5707719" y="5049700"/>
              <a:ext cx="2005229" cy="369332"/>
            </a:xfrm>
            <a:prstGeom prst="rect">
              <a:avLst/>
            </a:prstGeom>
            <a:solidFill>
              <a:srgbClr val="F6F6F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dirty="0"/>
                <a:t>Retorno financiero</a:t>
              </a: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05308CFB-4A96-3064-7526-4F81B0886B81}"/>
                </a:ext>
              </a:extLst>
            </p:cNvPr>
            <p:cNvSpPr txBox="1"/>
            <p:nvPr/>
          </p:nvSpPr>
          <p:spPr>
            <a:xfrm>
              <a:off x="1899273" y="4935470"/>
              <a:ext cx="2989780" cy="523220"/>
            </a:xfrm>
            <a:prstGeom prst="rect">
              <a:avLst/>
            </a:prstGeom>
            <a:solidFill>
              <a:srgbClr val="F6F6F6"/>
            </a:solidFill>
          </p:spPr>
          <p:txBody>
            <a:bodyPr wrap="square" tIns="0" bIns="0" rtlCol="0" anchor="ctr">
              <a:noAutofit/>
            </a:bodyPr>
            <a:lstStyle/>
            <a:p>
              <a:pPr algn="ctr"/>
              <a:r>
                <a:rPr lang="es-AR" sz="1600" dirty="0"/>
                <a:t>Mejoras a empleados y operaciones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FE3AB71F-D847-CD33-989C-FAF729EBE9EF}"/>
                </a:ext>
              </a:extLst>
            </p:cNvPr>
            <p:cNvSpPr txBox="1"/>
            <p:nvPr/>
          </p:nvSpPr>
          <p:spPr>
            <a:xfrm>
              <a:off x="2357285" y="5525849"/>
              <a:ext cx="2057807" cy="646331"/>
            </a:xfrm>
            <a:prstGeom prst="rect">
              <a:avLst/>
            </a:prstGeom>
            <a:solidFill>
              <a:srgbClr val="F6F6F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b="1" dirty="0"/>
                <a:t>Centro de costo</a:t>
              </a:r>
              <a:br>
                <a:rPr lang="es-AR" dirty="0"/>
              </a:br>
              <a:r>
                <a:rPr lang="es-AR" dirty="0"/>
                <a:t>Sin valor financiero</a:t>
              </a:r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E5EEDB3C-54DF-A650-D33E-5F02D21AC210}"/>
                </a:ext>
              </a:extLst>
            </p:cNvPr>
            <p:cNvSpPr txBox="1"/>
            <p:nvPr/>
          </p:nvSpPr>
          <p:spPr>
            <a:xfrm>
              <a:off x="5593585" y="5525849"/>
              <a:ext cx="2233497" cy="646331"/>
            </a:xfrm>
            <a:prstGeom prst="rect">
              <a:avLst/>
            </a:prstGeom>
            <a:solidFill>
              <a:srgbClr val="F6F6F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b="1" dirty="0"/>
                <a:t>Centro de beneficios</a:t>
              </a:r>
              <a:br>
                <a:rPr lang="es-AR" dirty="0"/>
              </a:br>
              <a:r>
                <a:rPr lang="es-AR" dirty="0"/>
                <a:t>Valor financiero</a:t>
              </a: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32312E7-4558-44D5-5623-CD8A5FD885D1}"/>
                </a:ext>
              </a:extLst>
            </p:cNvPr>
            <p:cNvSpPr txBox="1"/>
            <p:nvPr/>
          </p:nvSpPr>
          <p:spPr>
            <a:xfrm>
              <a:off x="9028143" y="5525849"/>
              <a:ext cx="1827744" cy="646331"/>
            </a:xfrm>
            <a:prstGeom prst="rect">
              <a:avLst/>
            </a:prstGeom>
            <a:solidFill>
              <a:srgbClr val="F6F6F6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b="1" dirty="0"/>
                <a:t>Emprendimiento</a:t>
              </a:r>
              <a:br>
                <a:rPr lang="es-AR" dirty="0"/>
              </a:br>
              <a:r>
                <a:rPr lang="es-AR" dirty="0"/>
                <a:t>Valor estratégico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588C9EA3-BE80-B16E-8D2A-2FDC87064587}"/>
                </a:ext>
              </a:extLst>
            </p:cNvPr>
            <p:cNvSpPr txBox="1"/>
            <p:nvPr/>
          </p:nvSpPr>
          <p:spPr>
            <a:xfrm>
              <a:off x="237665" y="2801720"/>
              <a:ext cx="14819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b="1" dirty="0"/>
                <a:t>Ambición</a:t>
              </a:r>
              <a:br>
                <a:rPr lang="es-AR" sz="1600" b="1" dirty="0"/>
              </a:br>
              <a:r>
                <a:rPr lang="es-AR" sz="1600" b="1" dirty="0"/>
                <a:t>competitiva</a:t>
              </a:r>
              <a:endParaRPr lang="es-AR" sz="1600" dirty="0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B7DAD1E3-F3BC-C52B-5B36-D691ABBF37E6}"/>
                </a:ext>
              </a:extLst>
            </p:cNvPr>
            <p:cNvSpPr txBox="1"/>
            <p:nvPr/>
          </p:nvSpPr>
          <p:spPr>
            <a:xfrm>
              <a:off x="237665" y="3710603"/>
              <a:ext cx="148196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b="1" dirty="0"/>
                <a:t>Ejemplos</a:t>
              </a:r>
              <a:endParaRPr lang="es-AR" sz="1600" dirty="0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BC2DDDD-7C7D-9A81-A3AB-249EFBF330B1}"/>
                </a:ext>
              </a:extLst>
            </p:cNvPr>
            <p:cNvSpPr txBox="1"/>
            <p:nvPr/>
          </p:nvSpPr>
          <p:spPr>
            <a:xfrm>
              <a:off x="237665" y="4419511"/>
              <a:ext cx="1481960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b="1" dirty="0"/>
                <a:t>Retorno</a:t>
              </a:r>
              <a:br>
                <a:rPr lang="es-AR" sz="1600" b="1" dirty="0"/>
              </a:br>
              <a:r>
                <a:rPr lang="es-AR" sz="1600" b="1" dirty="0"/>
                <a:t>esperado</a:t>
              </a:r>
              <a:endParaRPr lang="es-AR" sz="1600" dirty="0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901BBA82-EB62-26C6-1796-892363D51204}"/>
                </a:ext>
              </a:extLst>
            </p:cNvPr>
            <p:cNvSpPr txBox="1"/>
            <p:nvPr/>
          </p:nvSpPr>
          <p:spPr>
            <a:xfrm>
              <a:off x="78537" y="5556627"/>
              <a:ext cx="180021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AR" sz="1600" b="1" dirty="0"/>
                <a:t>Visión</a:t>
              </a:r>
              <a:br>
                <a:rPr lang="es-AR" sz="1600" b="1" dirty="0"/>
              </a:br>
              <a:r>
                <a:rPr lang="es-AR" sz="1600" b="1" dirty="0"/>
                <a:t>inversor</a:t>
              </a:r>
              <a:endParaRPr lang="es-AR" sz="1600" dirty="0"/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AED82916-A374-D904-D124-F4D3DF0595AC}"/>
                </a:ext>
              </a:extLst>
            </p:cNvPr>
            <p:cNvSpPr/>
            <p:nvPr/>
          </p:nvSpPr>
          <p:spPr>
            <a:xfrm>
              <a:off x="1655140" y="2807916"/>
              <a:ext cx="198878" cy="5723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46698536-0E31-4F9F-7403-883F2BA95109}"/>
                </a:ext>
              </a:extLst>
            </p:cNvPr>
            <p:cNvSpPr txBox="1"/>
            <p:nvPr/>
          </p:nvSpPr>
          <p:spPr>
            <a:xfrm>
              <a:off x="5825392" y="4376172"/>
              <a:ext cx="1769883" cy="615553"/>
            </a:xfrm>
            <a:prstGeom prst="rect">
              <a:avLst/>
            </a:prstGeom>
            <a:solidFill>
              <a:srgbClr val="EC6B31"/>
            </a:solidFill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s-AR" sz="2000" b="1" dirty="0">
                  <a:solidFill>
                    <a:schemeClr val="bg1"/>
                  </a:solidFill>
                </a:rPr>
                <a:t>Retorno en la </a:t>
              </a:r>
              <a:br>
                <a:rPr lang="es-AR" sz="2000" b="1" dirty="0">
                  <a:solidFill>
                    <a:schemeClr val="bg1"/>
                  </a:solidFill>
                </a:rPr>
              </a:br>
              <a:r>
                <a:rPr lang="es-AR" sz="2000" b="1" dirty="0">
                  <a:solidFill>
                    <a:schemeClr val="bg1"/>
                  </a:solidFill>
                </a:rPr>
                <a:t>inversión</a:t>
              </a:r>
              <a:endParaRPr lang="es-AR" sz="2000" dirty="0">
                <a:solidFill>
                  <a:schemeClr val="bg1"/>
                </a:solidFill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52B8DDC6-A290-B428-F095-CF7C25C6144D}"/>
                </a:ext>
              </a:extLst>
            </p:cNvPr>
            <p:cNvSpPr txBox="1"/>
            <p:nvPr/>
          </p:nvSpPr>
          <p:spPr>
            <a:xfrm>
              <a:off x="9057074" y="4376172"/>
              <a:ext cx="1769883" cy="615553"/>
            </a:xfrm>
            <a:prstGeom prst="rect">
              <a:avLst/>
            </a:prstGeom>
            <a:solidFill>
              <a:srgbClr val="EC6B31"/>
            </a:solidFill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s-AR" sz="2000" b="1" dirty="0">
                  <a:solidFill>
                    <a:schemeClr val="bg1"/>
                  </a:solidFill>
                </a:rPr>
                <a:t>Retorno en</a:t>
              </a:r>
              <a:br>
                <a:rPr lang="es-AR" sz="2000" b="1" dirty="0">
                  <a:solidFill>
                    <a:schemeClr val="bg1"/>
                  </a:solidFill>
                </a:rPr>
              </a:br>
              <a:r>
                <a:rPr lang="es-AR" sz="2000" b="1" dirty="0">
                  <a:solidFill>
                    <a:schemeClr val="bg1"/>
                  </a:solidFill>
                </a:rPr>
                <a:t>futuro</a:t>
              </a:r>
              <a:endParaRPr lang="es-AR" sz="2000" dirty="0">
                <a:solidFill>
                  <a:schemeClr val="bg1"/>
                </a:solidFill>
              </a:endParaRP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F2E0AA94-C2EF-5FB8-02C1-1870081A572E}"/>
                </a:ext>
              </a:extLst>
            </p:cNvPr>
            <p:cNvSpPr txBox="1"/>
            <p:nvPr/>
          </p:nvSpPr>
          <p:spPr>
            <a:xfrm>
              <a:off x="2501247" y="2247699"/>
              <a:ext cx="1769883" cy="36933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s-AR" sz="2400" b="1" dirty="0">
                  <a:solidFill>
                    <a:schemeClr val="bg1"/>
                  </a:solidFill>
                </a:rPr>
                <a:t>Defender</a:t>
              </a:r>
              <a:endParaRPr lang="es-AR" sz="2400" dirty="0">
                <a:solidFill>
                  <a:schemeClr val="bg1"/>
                </a:solidFill>
              </a:endParaRPr>
            </a:p>
          </p:txBody>
        </p:sp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B1F75407-EF95-88FF-177F-7B2E6827FCDD}"/>
                </a:ext>
              </a:extLst>
            </p:cNvPr>
            <p:cNvSpPr txBox="1"/>
            <p:nvPr/>
          </p:nvSpPr>
          <p:spPr>
            <a:xfrm>
              <a:off x="5825392" y="2241105"/>
              <a:ext cx="1769883" cy="36933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s-AR" sz="2400" b="1" dirty="0">
                  <a:solidFill>
                    <a:schemeClr val="bg1"/>
                  </a:solidFill>
                </a:rPr>
                <a:t>Extender</a:t>
              </a:r>
              <a:endParaRPr lang="es-AR" sz="2400" dirty="0">
                <a:solidFill>
                  <a:schemeClr val="bg1"/>
                </a:solidFill>
              </a:endParaRP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A08625BB-62F9-9726-C6F8-BF5B84CEB06F}"/>
                </a:ext>
              </a:extLst>
            </p:cNvPr>
            <p:cNvSpPr txBox="1"/>
            <p:nvPr/>
          </p:nvSpPr>
          <p:spPr>
            <a:xfrm>
              <a:off x="9057074" y="2262474"/>
              <a:ext cx="1769883" cy="369332"/>
            </a:xfrm>
            <a:prstGeom prst="rect">
              <a:avLst/>
            </a:prstGeom>
            <a:solidFill>
              <a:srgbClr val="7F7F7F"/>
            </a:solidFill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s-AR" sz="2400" b="1" dirty="0">
                  <a:solidFill>
                    <a:schemeClr val="bg1"/>
                  </a:solidFill>
                </a:rPr>
                <a:t>Disrumpir</a:t>
              </a:r>
              <a:endParaRPr lang="es-AR" sz="2400" dirty="0">
                <a:solidFill>
                  <a:schemeClr val="bg1"/>
                </a:solidFill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D06D5457-0B65-45FF-52CC-643E5DE06BB8}"/>
                </a:ext>
              </a:extLst>
            </p:cNvPr>
            <p:cNvSpPr txBox="1"/>
            <p:nvPr/>
          </p:nvSpPr>
          <p:spPr>
            <a:xfrm>
              <a:off x="2054125" y="1185738"/>
              <a:ext cx="2664127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2000" dirty="0"/>
                <a:t>La IA de todos los días</a:t>
              </a:r>
              <a:endParaRPr lang="es-AR" sz="2000" i="1" dirty="0"/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FC2639E9-B70C-241A-E7F1-166FD51B2A63}"/>
                </a:ext>
              </a:extLst>
            </p:cNvPr>
            <p:cNvSpPr txBox="1"/>
            <p:nvPr/>
          </p:nvSpPr>
          <p:spPr>
            <a:xfrm>
              <a:off x="8455975" y="1185738"/>
              <a:ext cx="2972096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s-AR" sz="2000" dirty="0"/>
                <a:t>La IA que rompe el juego</a:t>
              </a:r>
              <a:endParaRPr lang="es-AR" sz="2000" i="1" dirty="0"/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66ADD9A7-3858-0FB6-A561-E996CBF16F78}"/>
                </a:ext>
              </a:extLst>
            </p:cNvPr>
            <p:cNvSpPr/>
            <p:nvPr/>
          </p:nvSpPr>
          <p:spPr>
            <a:xfrm>
              <a:off x="2442410" y="4343902"/>
              <a:ext cx="1887556" cy="595819"/>
            </a:xfrm>
            <a:prstGeom prst="rect">
              <a:avLst/>
            </a:prstGeom>
            <a:solidFill>
              <a:srgbClr val="EC6B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AR"/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EDE85F00-51AF-FEE2-72E4-26C29B3F2442}"/>
                </a:ext>
              </a:extLst>
            </p:cNvPr>
            <p:cNvSpPr txBox="1"/>
            <p:nvPr/>
          </p:nvSpPr>
          <p:spPr>
            <a:xfrm>
              <a:off x="2485385" y="4350981"/>
              <a:ext cx="1769883" cy="6155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tIns="0" bIns="0" rtlCol="0">
              <a:spAutoFit/>
            </a:bodyPr>
            <a:lstStyle/>
            <a:p>
              <a:pPr algn="ctr"/>
              <a:r>
                <a:rPr lang="es-AR" sz="2000" b="1" dirty="0">
                  <a:solidFill>
                    <a:schemeClr val="bg1"/>
                  </a:solidFill>
                </a:rPr>
                <a:t>Retorno en el</a:t>
              </a:r>
              <a:br>
                <a:rPr lang="es-AR" sz="2000" b="1" dirty="0">
                  <a:solidFill>
                    <a:schemeClr val="bg1"/>
                  </a:solidFill>
                </a:rPr>
              </a:br>
              <a:r>
                <a:rPr lang="es-AR" sz="2000" b="1" dirty="0">
                  <a:solidFill>
                    <a:schemeClr val="bg1"/>
                  </a:solidFill>
                </a:rPr>
                <a:t>empleado</a:t>
              </a:r>
              <a:endParaRPr lang="es-AR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33" name="Conector recto 32">
              <a:extLst>
                <a:ext uri="{FF2B5EF4-FFF2-40B4-BE49-F238E27FC236}">
                  <a16:creationId xmlns:a16="http://schemas.microsoft.com/office/drawing/2014/main" id="{016596E9-B843-0B8B-856A-CD82477897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99273" y="5438691"/>
              <a:ext cx="3073738" cy="0"/>
            </a:xfrm>
            <a:prstGeom prst="line">
              <a:avLst/>
            </a:prstGeom>
            <a:ln w="28575">
              <a:solidFill>
                <a:srgbClr val="DCDCD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ángulo 34">
            <a:extLst>
              <a:ext uri="{FF2B5EF4-FFF2-40B4-BE49-F238E27FC236}">
                <a16:creationId xmlns:a16="http://schemas.microsoft.com/office/drawing/2014/main" id="{49FB931E-A158-B452-2B2D-260177280128}"/>
              </a:ext>
            </a:extLst>
          </p:cNvPr>
          <p:cNvSpPr/>
          <p:nvPr/>
        </p:nvSpPr>
        <p:spPr>
          <a:xfrm>
            <a:off x="384029" y="6365174"/>
            <a:ext cx="3024189" cy="324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5197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698EE-566F-DC79-3020-1C723397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EFD04701-4541-6233-89F9-F3ABFD7A5D1F}"/>
              </a:ext>
            </a:extLst>
          </p:cNvPr>
          <p:cNvSpPr/>
          <p:nvPr/>
        </p:nvSpPr>
        <p:spPr>
          <a:xfrm>
            <a:off x="-231778" y="527193"/>
            <a:ext cx="5351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AR" sz="2400" cap="all" dirty="0">
                <a:solidFill>
                  <a:srgbClr val="474747"/>
                </a:solidFill>
                <a:latin typeface="Futura Next Light" panose="020B0402020204020303" pitchFamily="34" charset="77"/>
              </a:rPr>
              <a:t>AGENDA DEL RESPONSABLE</a:t>
            </a:r>
            <a:endParaRPr kumimoji="0" lang="es-AR" sz="2400" u="none" strike="noStrike" kern="1200" cap="none" spc="0" normalizeH="0" baseline="0" noProof="0" dirty="0">
              <a:ln>
                <a:noFill/>
              </a:ln>
              <a:solidFill>
                <a:srgbClr val="FE414D"/>
              </a:solidFill>
              <a:effectLst/>
              <a:uLnTx/>
              <a:uFillTx/>
              <a:latin typeface="Futura Next Light" panose="020B0402020204020303" pitchFamily="34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53385EE-1868-AAA5-8584-4604AEC82B8A}"/>
              </a:ext>
            </a:extLst>
          </p:cNvPr>
          <p:cNvSpPr/>
          <p:nvPr/>
        </p:nvSpPr>
        <p:spPr>
          <a:xfrm>
            <a:off x="-1623843" y="836613"/>
            <a:ext cx="6222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AR" sz="2400" b="1" cap="all" dirty="0">
                <a:solidFill>
                  <a:srgbClr val="FF0000"/>
                </a:solidFill>
                <a:latin typeface="Futura Next DemiBold" panose="020B0602020204020303" pitchFamily="34" charset="77"/>
              </a:rPr>
              <a:t>De data &amp; </a:t>
            </a:r>
            <a:r>
              <a:rPr lang="es-AR" sz="2400" b="1" cap="all" dirty="0" err="1">
                <a:solidFill>
                  <a:srgbClr val="FF0000"/>
                </a:solidFill>
                <a:latin typeface="Futura Next DemiBold" panose="020B0602020204020303" pitchFamily="34" charset="77"/>
              </a:rPr>
              <a:t>ia</a:t>
            </a:r>
            <a:endParaRPr kumimoji="0" lang="es-AR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Next DemiBold" panose="020B0602020204020303" pitchFamily="34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343C3A9-2D5A-C569-EEB1-65572244DE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78181"/>
            <a:ext cx="7772400" cy="282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05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FA53A-50C8-1303-6B3F-B3FC18DE43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60F3FEB5-C31B-041E-E0A2-B27D68D76E40}"/>
              </a:ext>
            </a:extLst>
          </p:cNvPr>
          <p:cNvSpPr/>
          <p:nvPr/>
        </p:nvSpPr>
        <p:spPr>
          <a:xfrm>
            <a:off x="-231778" y="527193"/>
            <a:ext cx="5351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AR" sz="2400" cap="all" dirty="0">
                <a:solidFill>
                  <a:srgbClr val="474747"/>
                </a:solidFill>
                <a:latin typeface="Futura Next Light" panose="020B0402020204020303" pitchFamily="34" charset="77"/>
              </a:rPr>
              <a:t>AGENDA DEL RESPONSABLE</a:t>
            </a:r>
            <a:endParaRPr kumimoji="0" lang="es-AR" sz="2400" u="none" strike="noStrike" kern="1200" cap="none" spc="0" normalizeH="0" baseline="0" noProof="0" dirty="0">
              <a:ln>
                <a:noFill/>
              </a:ln>
              <a:solidFill>
                <a:srgbClr val="FE414D"/>
              </a:solidFill>
              <a:effectLst/>
              <a:uLnTx/>
              <a:uFillTx/>
              <a:latin typeface="Futura Next Light" panose="020B0402020204020303" pitchFamily="34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291F350-5E77-E459-DE9A-66B9A2EE2B20}"/>
              </a:ext>
            </a:extLst>
          </p:cNvPr>
          <p:cNvSpPr/>
          <p:nvPr/>
        </p:nvSpPr>
        <p:spPr>
          <a:xfrm>
            <a:off x="-1623843" y="836613"/>
            <a:ext cx="6222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AR" sz="2400" b="1" cap="all" dirty="0">
                <a:solidFill>
                  <a:srgbClr val="FF0000"/>
                </a:solidFill>
                <a:latin typeface="Futura Next DemiBold" panose="020B0602020204020303" pitchFamily="34" charset="77"/>
              </a:rPr>
              <a:t>De data &amp; </a:t>
            </a:r>
            <a:r>
              <a:rPr lang="es-AR" sz="2400" b="1" cap="all" dirty="0" err="1">
                <a:solidFill>
                  <a:srgbClr val="FF0000"/>
                </a:solidFill>
                <a:latin typeface="Futura Next DemiBold" panose="020B0602020204020303" pitchFamily="34" charset="77"/>
              </a:rPr>
              <a:t>ia</a:t>
            </a:r>
            <a:endParaRPr kumimoji="0" lang="es-AR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Next DemiBold" panose="020B0602020204020303" pitchFamily="34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096C10-622D-25D1-EFBC-D4F44BD15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78181"/>
            <a:ext cx="7772400" cy="282208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6E535BD-CF9D-9229-D1F7-734C75AC0A33}"/>
              </a:ext>
            </a:extLst>
          </p:cNvPr>
          <p:cNvSpPr/>
          <p:nvPr/>
        </p:nvSpPr>
        <p:spPr>
          <a:xfrm>
            <a:off x="1914589" y="4174299"/>
            <a:ext cx="6530768" cy="1847088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DC36F32-386E-BE19-029E-FFB85749EA14}"/>
              </a:ext>
            </a:extLst>
          </p:cNvPr>
          <p:cNvSpPr/>
          <p:nvPr/>
        </p:nvSpPr>
        <p:spPr>
          <a:xfrm>
            <a:off x="2209800" y="1668012"/>
            <a:ext cx="8650224" cy="19108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1ACAEA1-2C3B-2696-76F9-5E6B718BC387}"/>
              </a:ext>
            </a:extLst>
          </p:cNvPr>
          <p:cNvSpPr/>
          <p:nvPr/>
        </p:nvSpPr>
        <p:spPr>
          <a:xfrm>
            <a:off x="2953512" y="2944367"/>
            <a:ext cx="1296000" cy="2560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8FA4B55C-A33C-0C6A-7DA0-C79953CDDCB1}"/>
              </a:ext>
            </a:extLst>
          </p:cNvPr>
          <p:cNvSpPr/>
          <p:nvPr/>
        </p:nvSpPr>
        <p:spPr>
          <a:xfrm>
            <a:off x="8133457" y="3574248"/>
            <a:ext cx="612000" cy="144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44BDC987-0F03-F7CB-586C-6595678618F2}"/>
              </a:ext>
            </a:extLst>
          </p:cNvPr>
          <p:cNvSpPr/>
          <p:nvPr/>
        </p:nvSpPr>
        <p:spPr>
          <a:xfrm>
            <a:off x="4730993" y="3582812"/>
            <a:ext cx="612000" cy="144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27755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E1E23-4A1F-6EF9-82BC-55827778CD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he McKinsey 7-S Framework">
            <a:extLst>
              <a:ext uri="{FF2B5EF4-FFF2-40B4-BE49-F238E27FC236}">
                <a16:creationId xmlns:a16="http://schemas.microsoft.com/office/drawing/2014/main" id="{C87A87AE-8CD2-66EB-0D42-0F1C84F15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103" y="1506267"/>
            <a:ext cx="6881316" cy="4782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2CAD5D2C-C2BD-6254-F516-214E20F02241}"/>
              </a:ext>
            </a:extLst>
          </p:cNvPr>
          <p:cNvSpPr/>
          <p:nvPr/>
        </p:nvSpPr>
        <p:spPr>
          <a:xfrm>
            <a:off x="2691581" y="426221"/>
            <a:ext cx="6514731" cy="12464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>
              <a:lnSpc>
                <a:spcPts val="3000"/>
              </a:lnSpc>
              <a:defRPr/>
            </a:pPr>
            <a:r>
              <a:rPr lang="es-AR" sz="2400" cap="all" dirty="0">
                <a:solidFill>
                  <a:srgbClr val="474747"/>
                </a:solidFill>
                <a:latin typeface="Futura Next DemiBold" panose="020B0702020204020203" pitchFamily="34" charset="0"/>
              </a:rPr>
              <a:t>Un modelo para evaluar y guiar</a:t>
            </a:r>
          </a:p>
          <a:p>
            <a:pPr algn="ctr">
              <a:lnSpc>
                <a:spcPts val="3000"/>
              </a:lnSpc>
              <a:defRPr/>
            </a:pPr>
            <a:r>
              <a:rPr lang="es-AR" sz="2400" cap="all" dirty="0">
                <a:solidFill>
                  <a:srgbClr val="FE414D"/>
                </a:solidFill>
                <a:latin typeface="Futura Next Light" panose="020B0402020204020303" pitchFamily="34" charset="0"/>
              </a:rPr>
              <a:t>LA ADOPCIÓN DE LA IA</a:t>
            </a:r>
          </a:p>
          <a:p>
            <a:pPr algn="ctr">
              <a:lnSpc>
                <a:spcPts val="3000"/>
              </a:lnSpc>
              <a:defRPr/>
            </a:pPr>
            <a:endParaRPr lang="es-AR" sz="2800" cap="all" dirty="0">
              <a:solidFill>
                <a:schemeClr val="bg2">
                  <a:lumMod val="25000"/>
                </a:schemeClr>
              </a:solidFill>
              <a:latin typeface="Futura Next Light" panose="020B0402020204020303" pitchFamily="34" charset="0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A069FB7-18AE-30E4-B7C6-35C62E9D2825}"/>
              </a:ext>
            </a:extLst>
          </p:cNvPr>
          <p:cNvSpPr/>
          <p:nvPr/>
        </p:nvSpPr>
        <p:spPr>
          <a:xfrm>
            <a:off x="5487362" y="1570044"/>
            <a:ext cx="1152000" cy="1152000"/>
          </a:xfrm>
          <a:prstGeom prst="ellipse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CCEB4BF-3A7C-2FC8-BFF9-C72244D5B1C6}"/>
              </a:ext>
            </a:extLst>
          </p:cNvPr>
          <p:cNvSpPr/>
          <p:nvPr/>
        </p:nvSpPr>
        <p:spPr>
          <a:xfrm>
            <a:off x="3965599" y="2450751"/>
            <a:ext cx="1152000" cy="1152000"/>
          </a:xfrm>
          <a:prstGeom prst="ellipse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E932738-52E0-5F26-D7EF-06BFCE284CB7}"/>
              </a:ext>
            </a:extLst>
          </p:cNvPr>
          <p:cNvSpPr/>
          <p:nvPr/>
        </p:nvSpPr>
        <p:spPr>
          <a:xfrm>
            <a:off x="7009125" y="2451255"/>
            <a:ext cx="1152000" cy="1152000"/>
          </a:xfrm>
          <a:prstGeom prst="ellipse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F8C6A277-270B-A4F1-18C7-206837C5248B}"/>
              </a:ext>
            </a:extLst>
          </p:cNvPr>
          <p:cNvSpPr/>
          <p:nvPr/>
        </p:nvSpPr>
        <p:spPr>
          <a:xfrm>
            <a:off x="5476924" y="3325772"/>
            <a:ext cx="1152000" cy="1152000"/>
          </a:xfrm>
          <a:prstGeom prst="ellipse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B786BE33-59CC-ADB8-9AAE-A215D6D61189}"/>
              </a:ext>
            </a:extLst>
          </p:cNvPr>
          <p:cNvSpPr/>
          <p:nvPr/>
        </p:nvSpPr>
        <p:spPr>
          <a:xfrm>
            <a:off x="3967687" y="4219005"/>
            <a:ext cx="1152000" cy="1152000"/>
          </a:xfrm>
          <a:prstGeom prst="ellipse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1840D2CD-D564-9785-077F-A4183DC57E24}"/>
              </a:ext>
            </a:extLst>
          </p:cNvPr>
          <p:cNvSpPr/>
          <p:nvPr/>
        </p:nvSpPr>
        <p:spPr>
          <a:xfrm>
            <a:off x="6998687" y="4206983"/>
            <a:ext cx="1152000" cy="1152000"/>
          </a:xfrm>
          <a:prstGeom prst="ellipse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E654B045-4A0F-3B8D-13DC-A663E4B120B7}"/>
              </a:ext>
            </a:extLst>
          </p:cNvPr>
          <p:cNvSpPr/>
          <p:nvPr/>
        </p:nvSpPr>
        <p:spPr>
          <a:xfrm>
            <a:off x="5485432" y="5094336"/>
            <a:ext cx="1152000" cy="1152000"/>
          </a:xfrm>
          <a:prstGeom prst="ellipse">
            <a:avLst/>
          </a:prstGeom>
          <a:solidFill>
            <a:srgbClr val="E2E2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pSp>
        <p:nvGrpSpPr>
          <p:cNvPr id="64" name="Grupo 63">
            <a:extLst>
              <a:ext uri="{FF2B5EF4-FFF2-40B4-BE49-F238E27FC236}">
                <a16:creationId xmlns:a16="http://schemas.microsoft.com/office/drawing/2014/main" id="{3492D2C9-F5DC-5166-1CA7-345F38A7FA9C}"/>
              </a:ext>
            </a:extLst>
          </p:cNvPr>
          <p:cNvGrpSpPr/>
          <p:nvPr/>
        </p:nvGrpSpPr>
        <p:grpSpPr>
          <a:xfrm>
            <a:off x="2968850" y="1944287"/>
            <a:ext cx="6286892" cy="3906181"/>
            <a:chOff x="2968850" y="1899317"/>
            <a:chExt cx="6286892" cy="3906181"/>
          </a:xfrm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651F245E-C7EB-B679-B057-790F5F0FE94E}"/>
                </a:ext>
              </a:extLst>
            </p:cNvPr>
            <p:cNvGrpSpPr/>
            <p:nvPr/>
          </p:nvGrpSpPr>
          <p:grpSpPr>
            <a:xfrm>
              <a:off x="8186982" y="1905869"/>
              <a:ext cx="389208" cy="282011"/>
              <a:chOff x="9206312" y="1905869"/>
              <a:chExt cx="389208" cy="282011"/>
            </a:xfrm>
          </p:grpSpPr>
          <p:sp>
            <p:nvSpPr>
              <p:cNvPr id="25" name="Rectángulo 24">
                <a:extLst>
                  <a:ext uri="{FF2B5EF4-FFF2-40B4-BE49-F238E27FC236}">
                    <a16:creationId xmlns:a16="http://schemas.microsoft.com/office/drawing/2014/main" id="{377864DC-D526-8F7C-905A-D7A9E2606003}"/>
                  </a:ext>
                </a:extLst>
              </p:cNvPr>
              <p:cNvSpPr/>
              <p:nvPr/>
            </p:nvSpPr>
            <p:spPr>
              <a:xfrm>
                <a:off x="9549801" y="1905869"/>
                <a:ext cx="45719" cy="282011"/>
              </a:xfrm>
              <a:prstGeom prst="rect">
                <a:avLst/>
              </a:prstGeom>
              <a:solidFill>
                <a:srgbClr val="FE41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29" name="Triángulo 28">
                <a:extLst>
                  <a:ext uri="{FF2B5EF4-FFF2-40B4-BE49-F238E27FC236}">
                    <a16:creationId xmlns:a16="http://schemas.microsoft.com/office/drawing/2014/main" id="{4650B8D3-8C23-1F0F-A8D9-B0C4924303A2}"/>
                  </a:ext>
                </a:extLst>
              </p:cNvPr>
              <p:cNvSpPr/>
              <p:nvPr/>
            </p:nvSpPr>
            <p:spPr>
              <a:xfrm rot="5400000">
                <a:off x="9188875" y="1937896"/>
                <a:ext cx="252829" cy="217956"/>
              </a:xfrm>
              <a:prstGeom prst="triangle">
                <a:avLst/>
              </a:prstGeom>
              <a:solidFill>
                <a:srgbClr val="FE41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>
                  <a:solidFill>
                    <a:srgbClr val="FE414D"/>
                  </a:solidFill>
                </a:endParaRPr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9D8ADA15-449D-A2EF-BFD8-1183B9DB5E84}"/>
                </a:ext>
              </a:extLst>
            </p:cNvPr>
            <p:cNvGrpSpPr/>
            <p:nvPr/>
          </p:nvGrpSpPr>
          <p:grpSpPr>
            <a:xfrm flipH="1">
              <a:off x="3595941" y="1899317"/>
              <a:ext cx="389208" cy="282011"/>
              <a:chOff x="9206312" y="1905869"/>
              <a:chExt cx="389208" cy="282011"/>
            </a:xfrm>
          </p:grpSpPr>
          <p:sp>
            <p:nvSpPr>
              <p:cNvPr id="36" name="Rectángulo 35">
                <a:extLst>
                  <a:ext uri="{FF2B5EF4-FFF2-40B4-BE49-F238E27FC236}">
                    <a16:creationId xmlns:a16="http://schemas.microsoft.com/office/drawing/2014/main" id="{CFA67A14-6C2D-3F0A-F588-3545E69BA89A}"/>
                  </a:ext>
                </a:extLst>
              </p:cNvPr>
              <p:cNvSpPr/>
              <p:nvPr/>
            </p:nvSpPr>
            <p:spPr>
              <a:xfrm>
                <a:off x="9549801" y="1905869"/>
                <a:ext cx="45719" cy="282011"/>
              </a:xfrm>
              <a:prstGeom prst="rect">
                <a:avLst/>
              </a:prstGeom>
              <a:solidFill>
                <a:srgbClr val="FE41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37" name="Triángulo 28">
                <a:extLst>
                  <a:ext uri="{FF2B5EF4-FFF2-40B4-BE49-F238E27FC236}">
                    <a16:creationId xmlns:a16="http://schemas.microsoft.com/office/drawing/2014/main" id="{89E85925-86F9-CDB8-2097-3296E22A5A0B}"/>
                  </a:ext>
                </a:extLst>
              </p:cNvPr>
              <p:cNvSpPr/>
              <p:nvPr/>
            </p:nvSpPr>
            <p:spPr>
              <a:xfrm rot="5400000">
                <a:off x="9188875" y="1937896"/>
                <a:ext cx="252829" cy="217956"/>
              </a:xfrm>
              <a:prstGeom prst="triangle">
                <a:avLst/>
              </a:prstGeom>
              <a:solidFill>
                <a:srgbClr val="FE41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>
                  <a:solidFill>
                    <a:srgbClr val="FE414D"/>
                  </a:solidFill>
                </a:endParaRPr>
              </a:p>
            </p:txBody>
          </p:sp>
        </p:grpSp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48569DB3-88CE-F605-8CC8-A5296729BC67}"/>
                </a:ext>
              </a:extLst>
            </p:cNvPr>
            <p:cNvGrpSpPr/>
            <p:nvPr/>
          </p:nvGrpSpPr>
          <p:grpSpPr>
            <a:xfrm>
              <a:off x="8849044" y="3017637"/>
              <a:ext cx="389208" cy="282011"/>
              <a:chOff x="9206312" y="1905869"/>
              <a:chExt cx="389208" cy="282011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AEA61CFF-5268-66C3-4D1E-F35A9FEA8DEC}"/>
                  </a:ext>
                </a:extLst>
              </p:cNvPr>
              <p:cNvSpPr/>
              <p:nvPr/>
            </p:nvSpPr>
            <p:spPr>
              <a:xfrm>
                <a:off x="9549801" y="1905869"/>
                <a:ext cx="45719" cy="282011"/>
              </a:xfrm>
              <a:prstGeom prst="rect">
                <a:avLst/>
              </a:prstGeom>
              <a:solidFill>
                <a:srgbClr val="FE41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47" name="Triángulo 28">
                <a:extLst>
                  <a:ext uri="{FF2B5EF4-FFF2-40B4-BE49-F238E27FC236}">
                    <a16:creationId xmlns:a16="http://schemas.microsoft.com/office/drawing/2014/main" id="{DECA3DFA-1F04-AA1A-12C7-25F9B38D5293}"/>
                  </a:ext>
                </a:extLst>
              </p:cNvPr>
              <p:cNvSpPr/>
              <p:nvPr/>
            </p:nvSpPr>
            <p:spPr>
              <a:xfrm rot="5400000">
                <a:off x="9188875" y="1937896"/>
                <a:ext cx="252829" cy="217956"/>
              </a:xfrm>
              <a:prstGeom prst="triangle">
                <a:avLst/>
              </a:prstGeom>
              <a:solidFill>
                <a:srgbClr val="FE41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>
                  <a:solidFill>
                    <a:srgbClr val="FE414D"/>
                  </a:solidFill>
                </a:endParaRPr>
              </a:p>
            </p:txBody>
          </p:sp>
        </p:grpSp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E73A65C0-A692-683C-F112-5F7711FF7C74}"/>
                </a:ext>
              </a:extLst>
            </p:cNvPr>
            <p:cNvGrpSpPr/>
            <p:nvPr/>
          </p:nvGrpSpPr>
          <p:grpSpPr>
            <a:xfrm flipH="1">
              <a:off x="2968850" y="3011085"/>
              <a:ext cx="389208" cy="282011"/>
              <a:chOff x="9206312" y="1905869"/>
              <a:chExt cx="389208" cy="282011"/>
            </a:xfrm>
          </p:grpSpPr>
          <p:sp>
            <p:nvSpPr>
              <p:cNvPr id="49" name="Rectángulo 48">
                <a:extLst>
                  <a:ext uri="{FF2B5EF4-FFF2-40B4-BE49-F238E27FC236}">
                    <a16:creationId xmlns:a16="http://schemas.microsoft.com/office/drawing/2014/main" id="{B6DE482B-B458-1F76-1420-4979EBD2D8EB}"/>
                  </a:ext>
                </a:extLst>
              </p:cNvPr>
              <p:cNvSpPr/>
              <p:nvPr/>
            </p:nvSpPr>
            <p:spPr>
              <a:xfrm>
                <a:off x="9549801" y="1905869"/>
                <a:ext cx="45719" cy="282011"/>
              </a:xfrm>
              <a:prstGeom prst="rect">
                <a:avLst/>
              </a:prstGeom>
              <a:solidFill>
                <a:srgbClr val="FE41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/>
              </a:p>
            </p:txBody>
          </p:sp>
          <p:sp>
            <p:nvSpPr>
              <p:cNvPr id="50" name="Triángulo 28">
                <a:extLst>
                  <a:ext uri="{FF2B5EF4-FFF2-40B4-BE49-F238E27FC236}">
                    <a16:creationId xmlns:a16="http://schemas.microsoft.com/office/drawing/2014/main" id="{591B2F6F-366D-CFB9-CEF7-BB780173E7E3}"/>
                  </a:ext>
                </a:extLst>
              </p:cNvPr>
              <p:cNvSpPr/>
              <p:nvPr/>
            </p:nvSpPr>
            <p:spPr>
              <a:xfrm rot="5400000">
                <a:off x="9188875" y="1937896"/>
                <a:ext cx="252829" cy="217956"/>
              </a:xfrm>
              <a:prstGeom prst="triangle">
                <a:avLst/>
              </a:prstGeom>
              <a:solidFill>
                <a:srgbClr val="FE414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AR" dirty="0">
                  <a:solidFill>
                    <a:srgbClr val="FE414D"/>
                  </a:solidFill>
                </a:endParaRPr>
              </a:p>
            </p:txBody>
          </p:sp>
        </p:grpSp>
        <p:grpSp>
          <p:nvGrpSpPr>
            <p:cNvPr id="63" name="Grupo 62">
              <a:extLst>
                <a:ext uri="{FF2B5EF4-FFF2-40B4-BE49-F238E27FC236}">
                  <a16:creationId xmlns:a16="http://schemas.microsoft.com/office/drawing/2014/main" id="{0F4CD094-757C-6C15-FF02-832592A63E9C}"/>
                </a:ext>
              </a:extLst>
            </p:cNvPr>
            <p:cNvGrpSpPr/>
            <p:nvPr/>
          </p:nvGrpSpPr>
          <p:grpSpPr>
            <a:xfrm flipV="1">
              <a:off x="2986340" y="4405167"/>
              <a:ext cx="6269402" cy="1400331"/>
              <a:chOff x="2971350" y="2051717"/>
              <a:chExt cx="6269402" cy="1400331"/>
            </a:xfrm>
          </p:grpSpPr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49E20AE3-5930-1659-435D-7CC351AAB7E1}"/>
                  </a:ext>
                </a:extLst>
              </p:cNvPr>
              <p:cNvGrpSpPr/>
              <p:nvPr/>
            </p:nvGrpSpPr>
            <p:grpSpPr>
              <a:xfrm>
                <a:off x="8189482" y="2058269"/>
                <a:ext cx="389208" cy="282011"/>
                <a:chOff x="9206312" y="1905869"/>
                <a:chExt cx="389208" cy="282011"/>
              </a:xfrm>
            </p:grpSpPr>
            <p:sp>
              <p:nvSpPr>
                <p:cNvPr id="52" name="Rectángulo 51">
                  <a:extLst>
                    <a:ext uri="{FF2B5EF4-FFF2-40B4-BE49-F238E27FC236}">
                      <a16:creationId xmlns:a16="http://schemas.microsoft.com/office/drawing/2014/main" id="{C0593399-5DE8-BD50-2FB9-ABE400BF1F01}"/>
                    </a:ext>
                  </a:extLst>
                </p:cNvPr>
                <p:cNvSpPr/>
                <p:nvPr/>
              </p:nvSpPr>
              <p:spPr>
                <a:xfrm>
                  <a:off x="9549801" y="1905869"/>
                  <a:ext cx="45719" cy="282011"/>
                </a:xfrm>
                <a:prstGeom prst="rect">
                  <a:avLst/>
                </a:prstGeom>
                <a:solidFill>
                  <a:srgbClr val="FE41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dirty="0"/>
                </a:p>
              </p:txBody>
            </p:sp>
            <p:sp>
              <p:nvSpPr>
                <p:cNvPr id="53" name="Triángulo 28">
                  <a:extLst>
                    <a:ext uri="{FF2B5EF4-FFF2-40B4-BE49-F238E27FC236}">
                      <a16:creationId xmlns:a16="http://schemas.microsoft.com/office/drawing/2014/main" id="{1FA02593-092C-FF10-4522-FF1EDF7140F2}"/>
                    </a:ext>
                  </a:extLst>
                </p:cNvPr>
                <p:cNvSpPr/>
                <p:nvPr/>
              </p:nvSpPr>
              <p:spPr>
                <a:xfrm rot="5400000">
                  <a:off x="9188875" y="1937896"/>
                  <a:ext cx="252829" cy="217956"/>
                </a:xfrm>
                <a:prstGeom prst="triangle">
                  <a:avLst/>
                </a:prstGeom>
                <a:solidFill>
                  <a:srgbClr val="FE41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dirty="0">
                    <a:solidFill>
                      <a:srgbClr val="FE414D"/>
                    </a:solidFill>
                  </a:endParaRPr>
                </a:p>
              </p:txBody>
            </p:sp>
          </p:grpSp>
          <p:grpSp>
            <p:nvGrpSpPr>
              <p:cNvPr id="54" name="Grupo 53">
                <a:extLst>
                  <a:ext uri="{FF2B5EF4-FFF2-40B4-BE49-F238E27FC236}">
                    <a16:creationId xmlns:a16="http://schemas.microsoft.com/office/drawing/2014/main" id="{35CCDAB9-AC1E-EE42-0F87-E50D130F37FA}"/>
                  </a:ext>
                </a:extLst>
              </p:cNvPr>
              <p:cNvGrpSpPr/>
              <p:nvPr/>
            </p:nvGrpSpPr>
            <p:grpSpPr>
              <a:xfrm flipH="1">
                <a:off x="3598441" y="2051717"/>
                <a:ext cx="389208" cy="282011"/>
                <a:chOff x="9206312" y="1905869"/>
                <a:chExt cx="389208" cy="282011"/>
              </a:xfrm>
            </p:grpSpPr>
            <p:sp>
              <p:nvSpPr>
                <p:cNvPr id="55" name="Rectángulo 54">
                  <a:extLst>
                    <a:ext uri="{FF2B5EF4-FFF2-40B4-BE49-F238E27FC236}">
                      <a16:creationId xmlns:a16="http://schemas.microsoft.com/office/drawing/2014/main" id="{BCB48989-D2EE-C212-03C2-E204163611AC}"/>
                    </a:ext>
                  </a:extLst>
                </p:cNvPr>
                <p:cNvSpPr/>
                <p:nvPr/>
              </p:nvSpPr>
              <p:spPr>
                <a:xfrm>
                  <a:off x="9549801" y="1905869"/>
                  <a:ext cx="45719" cy="282011"/>
                </a:xfrm>
                <a:prstGeom prst="rect">
                  <a:avLst/>
                </a:prstGeom>
                <a:solidFill>
                  <a:srgbClr val="FE41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dirty="0"/>
                </a:p>
              </p:txBody>
            </p:sp>
            <p:sp>
              <p:nvSpPr>
                <p:cNvPr id="56" name="Triángulo 28">
                  <a:extLst>
                    <a:ext uri="{FF2B5EF4-FFF2-40B4-BE49-F238E27FC236}">
                      <a16:creationId xmlns:a16="http://schemas.microsoft.com/office/drawing/2014/main" id="{F0870442-37FB-4E8C-762B-751288B7E79C}"/>
                    </a:ext>
                  </a:extLst>
                </p:cNvPr>
                <p:cNvSpPr/>
                <p:nvPr/>
              </p:nvSpPr>
              <p:spPr>
                <a:xfrm rot="5400000">
                  <a:off x="9188875" y="1937896"/>
                  <a:ext cx="252829" cy="217956"/>
                </a:xfrm>
                <a:prstGeom prst="triangle">
                  <a:avLst/>
                </a:prstGeom>
                <a:solidFill>
                  <a:srgbClr val="FE41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dirty="0">
                    <a:solidFill>
                      <a:srgbClr val="FE414D"/>
                    </a:solidFill>
                  </a:endParaRPr>
                </a:p>
              </p:txBody>
            </p:sp>
          </p:grpSp>
          <p:grpSp>
            <p:nvGrpSpPr>
              <p:cNvPr id="57" name="Grupo 56">
                <a:extLst>
                  <a:ext uri="{FF2B5EF4-FFF2-40B4-BE49-F238E27FC236}">
                    <a16:creationId xmlns:a16="http://schemas.microsoft.com/office/drawing/2014/main" id="{BE1442B8-B0A4-D309-ED90-1AC7D8BAB499}"/>
                  </a:ext>
                </a:extLst>
              </p:cNvPr>
              <p:cNvGrpSpPr/>
              <p:nvPr/>
            </p:nvGrpSpPr>
            <p:grpSpPr>
              <a:xfrm>
                <a:off x="8851544" y="3170037"/>
                <a:ext cx="389208" cy="282011"/>
                <a:chOff x="9206312" y="1905869"/>
                <a:chExt cx="389208" cy="282011"/>
              </a:xfrm>
            </p:grpSpPr>
            <p:sp>
              <p:nvSpPr>
                <p:cNvPr id="58" name="Rectángulo 57">
                  <a:extLst>
                    <a:ext uri="{FF2B5EF4-FFF2-40B4-BE49-F238E27FC236}">
                      <a16:creationId xmlns:a16="http://schemas.microsoft.com/office/drawing/2014/main" id="{959DD971-3D11-CB8F-F592-B8A18467F754}"/>
                    </a:ext>
                  </a:extLst>
                </p:cNvPr>
                <p:cNvSpPr/>
                <p:nvPr/>
              </p:nvSpPr>
              <p:spPr>
                <a:xfrm>
                  <a:off x="9549801" y="1905869"/>
                  <a:ext cx="45719" cy="282011"/>
                </a:xfrm>
                <a:prstGeom prst="rect">
                  <a:avLst/>
                </a:prstGeom>
                <a:solidFill>
                  <a:srgbClr val="FE41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dirty="0"/>
                </a:p>
              </p:txBody>
            </p:sp>
            <p:sp>
              <p:nvSpPr>
                <p:cNvPr id="59" name="Triángulo 28">
                  <a:extLst>
                    <a:ext uri="{FF2B5EF4-FFF2-40B4-BE49-F238E27FC236}">
                      <a16:creationId xmlns:a16="http://schemas.microsoft.com/office/drawing/2014/main" id="{18584E5A-F775-EB57-D2C8-48A29EDDBF43}"/>
                    </a:ext>
                  </a:extLst>
                </p:cNvPr>
                <p:cNvSpPr/>
                <p:nvPr/>
              </p:nvSpPr>
              <p:spPr>
                <a:xfrm rot="5400000">
                  <a:off x="9188875" y="1937896"/>
                  <a:ext cx="252829" cy="217956"/>
                </a:xfrm>
                <a:prstGeom prst="triangle">
                  <a:avLst/>
                </a:prstGeom>
                <a:solidFill>
                  <a:srgbClr val="FE41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dirty="0">
                    <a:solidFill>
                      <a:srgbClr val="FE414D"/>
                    </a:solidFill>
                  </a:endParaRPr>
                </a:p>
              </p:txBody>
            </p:sp>
          </p:grpSp>
          <p:grpSp>
            <p:nvGrpSpPr>
              <p:cNvPr id="60" name="Grupo 59">
                <a:extLst>
                  <a:ext uri="{FF2B5EF4-FFF2-40B4-BE49-F238E27FC236}">
                    <a16:creationId xmlns:a16="http://schemas.microsoft.com/office/drawing/2014/main" id="{E5B93B36-64F6-33E4-36E6-C32106CF2F09}"/>
                  </a:ext>
                </a:extLst>
              </p:cNvPr>
              <p:cNvGrpSpPr/>
              <p:nvPr/>
            </p:nvGrpSpPr>
            <p:grpSpPr>
              <a:xfrm flipH="1">
                <a:off x="2971350" y="3163485"/>
                <a:ext cx="389208" cy="282011"/>
                <a:chOff x="9206312" y="1905869"/>
                <a:chExt cx="389208" cy="282011"/>
              </a:xfrm>
            </p:grpSpPr>
            <p:sp>
              <p:nvSpPr>
                <p:cNvPr id="61" name="Rectángulo 60">
                  <a:extLst>
                    <a:ext uri="{FF2B5EF4-FFF2-40B4-BE49-F238E27FC236}">
                      <a16:creationId xmlns:a16="http://schemas.microsoft.com/office/drawing/2014/main" id="{BBB986E6-0706-0F09-FC77-2BF85BE16386}"/>
                    </a:ext>
                  </a:extLst>
                </p:cNvPr>
                <p:cNvSpPr/>
                <p:nvPr/>
              </p:nvSpPr>
              <p:spPr>
                <a:xfrm>
                  <a:off x="9549801" y="1905869"/>
                  <a:ext cx="45719" cy="282011"/>
                </a:xfrm>
                <a:prstGeom prst="rect">
                  <a:avLst/>
                </a:prstGeom>
                <a:solidFill>
                  <a:srgbClr val="FE41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dirty="0"/>
                </a:p>
              </p:txBody>
            </p:sp>
            <p:sp>
              <p:nvSpPr>
                <p:cNvPr id="62" name="Triángulo 28">
                  <a:extLst>
                    <a:ext uri="{FF2B5EF4-FFF2-40B4-BE49-F238E27FC236}">
                      <a16:creationId xmlns:a16="http://schemas.microsoft.com/office/drawing/2014/main" id="{1FFF5FF0-F8D5-86E6-F1F9-539A08B438EA}"/>
                    </a:ext>
                  </a:extLst>
                </p:cNvPr>
                <p:cNvSpPr/>
                <p:nvPr/>
              </p:nvSpPr>
              <p:spPr>
                <a:xfrm rot="5400000">
                  <a:off x="9188875" y="1937896"/>
                  <a:ext cx="252829" cy="217956"/>
                </a:xfrm>
                <a:prstGeom prst="triangle">
                  <a:avLst/>
                </a:prstGeom>
                <a:solidFill>
                  <a:srgbClr val="FE414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AR" dirty="0">
                    <a:solidFill>
                      <a:srgbClr val="FE414D"/>
                    </a:solidFill>
                  </a:endParaRPr>
                </a:p>
              </p:txBody>
            </p:sp>
          </p:grpSp>
        </p:grpSp>
      </p:grp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7CC1E38-0C53-58E5-4BF0-E00B01EA560F}"/>
              </a:ext>
            </a:extLst>
          </p:cNvPr>
          <p:cNvSpPr txBox="1"/>
          <p:nvPr/>
        </p:nvSpPr>
        <p:spPr>
          <a:xfrm>
            <a:off x="1703397" y="1892442"/>
            <a:ext cx="190102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AR" sz="2000" b="0" i="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Gobernanza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A2808D51-15DB-7C3A-ADF6-0CB90A7164E8}"/>
              </a:ext>
            </a:extLst>
          </p:cNvPr>
          <p:cNvSpPr txBox="1"/>
          <p:nvPr/>
        </p:nvSpPr>
        <p:spPr>
          <a:xfrm>
            <a:off x="1080950" y="2857075"/>
            <a:ext cx="19010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AR" sz="2000" b="0" i="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Estrategia y</a:t>
            </a:r>
            <a:br>
              <a:rPr lang="es-AR" sz="2000" b="0" i="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</a:br>
            <a:r>
              <a:rPr lang="es-AR" sz="2000" b="0" i="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liderazgo</a:t>
            </a: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8BED79B3-4DA6-07D8-C80D-ABDC90124214}"/>
              </a:ext>
            </a:extLst>
          </p:cNvPr>
          <p:cNvSpPr txBox="1"/>
          <p:nvPr/>
        </p:nvSpPr>
        <p:spPr>
          <a:xfrm>
            <a:off x="346806" y="4236963"/>
            <a:ext cx="26524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Ética, privacidad y cumplimiento legal</a:t>
            </a:r>
            <a:endParaRPr lang="es-AR" sz="2000" b="0" i="0" dirty="0">
              <a:solidFill>
                <a:schemeClr val="bg2">
                  <a:lumMod val="25000"/>
                </a:schemeClr>
              </a:solidFill>
              <a:latin typeface="Futura Next Book" panose="020B0502020204020303" pitchFamily="34" charset="77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5CB0D5F-7D3F-5EB5-A807-B9ED5EA1F60F}"/>
              </a:ext>
            </a:extLst>
          </p:cNvPr>
          <p:cNvSpPr txBox="1"/>
          <p:nvPr/>
        </p:nvSpPr>
        <p:spPr>
          <a:xfrm>
            <a:off x="968993" y="5384768"/>
            <a:ext cx="26524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Valor de negocio y</a:t>
            </a:r>
            <a:b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</a:br>
            <a: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portfolio</a:t>
            </a:r>
            <a:endParaRPr lang="es-AR" sz="2000" b="0" i="0" dirty="0">
              <a:solidFill>
                <a:schemeClr val="bg2">
                  <a:lumMod val="25000"/>
                </a:schemeClr>
              </a:solidFill>
              <a:latin typeface="Futura Next Book" panose="020B0502020204020303" pitchFamily="34" charset="77"/>
            </a:endParaRPr>
          </a:p>
        </p:txBody>
      </p:sp>
      <p:sp>
        <p:nvSpPr>
          <p:cNvPr id="70" name="CuadroTexto 69">
            <a:extLst>
              <a:ext uri="{FF2B5EF4-FFF2-40B4-BE49-F238E27FC236}">
                <a16:creationId xmlns:a16="http://schemas.microsoft.com/office/drawing/2014/main" id="{7D234406-3D84-8B2A-8E87-1C0222053F6E}"/>
              </a:ext>
            </a:extLst>
          </p:cNvPr>
          <p:cNvSpPr txBox="1"/>
          <p:nvPr/>
        </p:nvSpPr>
        <p:spPr>
          <a:xfrm>
            <a:off x="8550907" y="1775119"/>
            <a:ext cx="2949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Personas, </a:t>
            </a:r>
            <a:b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</a:br>
            <a: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capacidades y cultura</a:t>
            </a:r>
            <a:endParaRPr lang="es-AR" sz="2000" b="0" i="0" dirty="0">
              <a:solidFill>
                <a:schemeClr val="bg2">
                  <a:lumMod val="25000"/>
                </a:schemeClr>
              </a:solidFill>
              <a:latin typeface="Futura Next Book" panose="020B0502020204020303" pitchFamily="34" charset="77"/>
            </a:endParaRP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7C699743-9F67-87B6-FD09-7F8671865745}"/>
              </a:ext>
            </a:extLst>
          </p:cNvPr>
          <p:cNvSpPr txBox="1"/>
          <p:nvPr/>
        </p:nvSpPr>
        <p:spPr>
          <a:xfrm>
            <a:off x="9226096" y="2893927"/>
            <a:ext cx="2949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Gestión de riesgo y</a:t>
            </a:r>
            <a:b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</a:br>
            <a: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seguridad</a:t>
            </a:r>
            <a:endParaRPr lang="es-AR" sz="2000" b="0" i="0" dirty="0">
              <a:solidFill>
                <a:schemeClr val="bg2">
                  <a:lumMod val="25000"/>
                </a:schemeClr>
              </a:solidFill>
              <a:latin typeface="Futura Next Book" panose="020B0502020204020303" pitchFamily="34" charset="77"/>
            </a:endParaRPr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D794EFA2-CF2C-8705-0E71-E5FB5087E92B}"/>
              </a:ext>
            </a:extLst>
          </p:cNvPr>
          <p:cNvSpPr txBox="1"/>
          <p:nvPr/>
        </p:nvSpPr>
        <p:spPr>
          <a:xfrm>
            <a:off x="9246813" y="4274528"/>
            <a:ext cx="2949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Ciclo de vida de</a:t>
            </a:r>
            <a:b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</a:br>
            <a: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modelos y </a:t>
            </a:r>
            <a:r>
              <a:rPr lang="es-AR" sz="2000" dirty="0" err="1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MLOps</a:t>
            </a:r>
            <a:endParaRPr lang="es-AR" sz="2000" b="0" i="0" dirty="0">
              <a:solidFill>
                <a:schemeClr val="bg2">
                  <a:lumMod val="25000"/>
                </a:schemeClr>
              </a:solidFill>
              <a:latin typeface="Futura Next Book" panose="020B0502020204020303" pitchFamily="34" charset="77"/>
            </a:endParaRPr>
          </a:p>
        </p:txBody>
      </p:sp>
      <p:sp>
        <p:nvSpPr>
          <p:cNvPr id="73" name="CuadroTexto 72">
            <a:extLst>
              <a:ext uri="{FF2B5EF4-FFF2-40B4-BE49-F238E27FC236}">
                <a16:creationId xmlns:a16="http://schemas.microsoft.com/office/drawing/2014/main" id="{FF05C34E-A6FB-E57B-B9EF-192FF381D2C3}"/>
              </a:ext>
            </a:extLst>
          </p:cNvPr>
          <p:cNvSpPr txBox="1"/>
          <p:nvPr/>
        </p:nvSpPr>
        <p:spPr>
          <a:xfrm>
            <a:off x="8579911" y="5387694"/>
            <a:ext cx="29490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Datos, tecnología e</a:t>
            </a:r>
            <a:b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</a:br>
            <a:r>
              <a:rPr lang="es-AR" sz="2000" dirty="0">
                <a:solidFill>
                  <a:schemeClr val="bg2">
                    <a:lumMod val="25000"/>
                  </a:schemeClr>
                </a:solidFill>
                <a:latin typeface="Futura Next Book" panose="020B0502020204020303" pitchFamily="34" charset="77"/>
              </a:rPr>
              <a:t>infraestructura</a:t>
            </a:r>
            <a:endParaRPr lang="es-AR" sz="2000" b="0" i="0" dirty="0">
              <a:solidFill>
                <a:schemeClr val="bg2">
                  <a:lumMod val="25000"/>
                </a:schemeClr>
              </a:solidFill>
              <a:latin typeface="Futura Next Book" panose="020B05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99486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A0AE7-0D1E-6E8C-5731-8D80CEB2F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ipse 4">
            <a:extLst>
              <a:ext uri="{FF2B5EF4-FFF2-40B4-BE49-F238E27FC236}">
                <a16:creationId xmlns:a16="http://schemas.microsoft.com/office/drawing/2014/main" id="{1864A276-FC55-9EE2-466A-AE2C8A2E6BBA}"/>
              </a:ext>
            </a:extLst>
          </p:cNvPr>
          <p:cNvSpPr/>
          <p:nvPr/>
        </p:nvSpPr>
        <p:spPr>
          <a:xfrm>
            <a:off x="5482226" y="3790341"/>
            <a:ext cx="344384" cy="25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graphicFrame>
        <p:nvGraphicFramePr>
          <p:cNvPr id="2" name="Gráfico 1">
            <a:extLst>
              <a:ext uri="{FF2B5EF4-FFF2-40B4-BE49-F238E27FC236}">
                <a16:creationId xmlns:a16="http://schemas.microsoft.com/office/drawing/2014/main" id="{3E889E11-2620-4846-A0D8-C2FD11C4D45E}"/>
              </a:ext>
            </a:extLst>
          </p:cNvPr>
          <p:cNvGraphicFramePr>
            <a:graphicFrameLocks/>
          </p:cNvGraphicFramePr>
          <p:nvPr/>
        </p:nvGraphicFramePr>
        <p:xfrm>
          <a:off x="578069" y="794480"/>
          <a:ext cx="10972800" cy="5580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0" name="Rectángulo 79">
            <a:extLst>
              <a:ext uri="{FF2B5EF4-FFF2-40B4-BE49-F238E27FC236}">
                <a16:creationId xmlns:a16="http://schemas.microsoft.com/office/drawing/2014/main" id="{037DB055-43B5-8891-9F73-59DD4DD9064F}"/>
              </a:ext>
            </a:extLst>
          </p:cNvPr>
          <p:cNvSpPr/>
          <p:nvPr/>
        </p:nvSpPr>
        <p:spPr>
          <a:xfrm>
            <a:off x="346843" y="482670"/>
            <a:ext cx="10114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cap="all" dirty="0">
                <a:solidFill>
                  <a:srgbClr val="474747"/>
                </a:solidFill>
                <a:latin typeface="Futura Next DemiBold" panose="020B0702020204020203" pitchFamily="34" charset="0"/>
              </a:rPr>
              <a:t>Como herramienta de evaluación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2400" cap="all" dirty="0">
                <a:solidFill>
                  <a:srgbClr val="FE414D"/>
                </a:solidFill>
                <a:latin typeface="Futura Next Light" panose="020B0402020204020303" pitchFamily="34" charset="0"/>
              </a:rPr>
              <a:t>DONDE ESTOY Y DONDE ME PROPONGO ESTAR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F9017F9-309F-D2B3-AAAD-D0F924E7057C}"/>
              </a:ext>
            </a:extLst>
          </p:cNvPr>
          <p:cNvSpPr/>
          <p:nvPr/>
        </p:nvSpPr>
        <p:spPr>
          <a:xfrm>
            <a:off x="5187937" y="4042341"/>
            <a:ext cx="178676" cy="31531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388778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lectrónica, circuito&#10;&#10;El contenido generado por IA puede ser incorrecto.">
            <a:extLst>
              <a:ext uri="{FF2B5EF4-FFF2-40B4-BE49-F238E27FC236}">
                <a16:creationId xmlns:a16="http://schemas.microsoft.com/office/drawing/2014/main" id="{0904EE52-CC03-CE5D-68D7-E9AD6512E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364" y="-209862"/>
            <a:ext cx="12827209" cy="7290402"/>
          </a:xfrm>
          <a:prstGeom prst="rect">
            <a:avLst/>
          </a:prstGeom>
        </p:spPr>
      </p:pic>
      <p:pic>
        <p:nvPicPr>
          <p:cNvPr id="4" name="Imagen 3" descr="Código QR&#10;&#10;El contenido generado por IA puede ser incorrecto.">
            <a:extLst>
              <a:ext uri="{FF2B5EF4-FFF2-40B4-BE49-F238E27FC236}">
                <a16:creationId xmlns:a16="http://schemas.microsoft.com/office/drawing/2014/main" id="{BA84E480-A9BE-6651-64BB-4EC3C16BB2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56" t="35258" r="24172" b="13556"/>
          <a:stretch>
            <a:fillRect/>
          </a:stretch>
        </p:blipFill>
        <p:spPr>
          <a:xfrm>
            <a:off x="688770" y="939452"/>
            <a:ext cx="5094513" cy="5036805"/>
          </a:xfrm>
          <a:prstGeom prst="roundRect">
            <a:avLst>
              <a:gd name="adj" fmla="val 9358"/>
            </a:avLst>
          </a:prstGeom>
        </p:spPr>
      </p:pic>
    </p:spTree>
    <p:extLst>
      <p:ext uri="{BB962C8B-B14F-4D97-AF65-F5344CB8AC3E}">
        <p14:creationId xmlns:p14="http://schemas.microsoft.com/office/powerpoint/2010/main" val="3707384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5F78B-6944-D99E-9A13-5DF607658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19A27F58-A61F-61EF-47A4-471DDCEA1737}"/>
              </a:ext>
            </a:extLst>
          </p:cNvPr>
          <p:cNvSpPr/>
          <p:nvPr/>
        </p:nvSpPr>
        <p:spPr>
          <a:xfrm>
            <a:off x="-231778" y="527193"/>
            <a:ext cx="5351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AR" sz="2400" cap="all" dirty="0">
                <a:solidFill>
                  <a:srgbClr val="474747"/>
                </a:solidFill>
                <a:latin typeface="Futura Next Light" panose="020B0402020204020303" pitchFamily="34" charset="77"/>
              </a:rPr>
              <a:t>AGENDA DEL RESPONSABLE</a:t>
            </a:r>
            <a:endParaRPr kumimoji="0" lang="es-AR" sz="2400" u="none" strike="noStrike" kern="1200" cap="none" spc="0" normalizeH="0" baseline="0" noProof="0" dirty="0">
              <a:ln>
                <a:noFill/>
              </a:ln>
              <a:solidFill>
                <a:srgbClr val="FE414D"/>
              </a:solidFill>
              <a:effectLst/>
              <a:uLnTx/>
              <a:uFillTx/>
              <a:latin typeface="Futura Next Light" panose="020B0402020204020303" pitchFamily="34" charset="77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E81E415-14C1-2D7F-0AE3-D9A842606CC1}"/>
              </a:ext>
            </a:extLst>
          </p:cNvPr>
          <p:cNvSpPr/>
          <p:nvPr/>
        </p:nvSpPr>
        <p:spPr>
          <a:xfrm>
            <a:off x="-1623843" y="836613"/>
            <a:ext cx="622266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AR" sz="2400" b="1" cap="all" dirty="0">
                <a:solidFill>
                  <a:srgbClr val="FF0000"/>
                </a:solidFill>
                <a:latin typeface="Futura Next DemiBold" panose="020B0602020204020303" pitchFamily="34" charset="77"/>
              </a:rPr>
              <a:t>De data &amp; </a:t>
            </a:r>
            <a:r>
              <a:rPr lang="es-AR" sz="2400" b="1" cap="all" dirty="0" err="1">
                <a:solidFill>
                  <a:srgbClr val="FF0000"/>
                </a:solidFill>
                <a:latin typeface="Futura Next DemiBold" panose="020B0602020204020303" pitchFamily="34" charset="77"/>
              </a:rPr>
              <a:t>ia</a:t>
            </a:r>
            <a:endParaRPr kumimoji="0" lang="es-AR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Next DemiBold" panose="020B0602020204020303" pitchFamily="34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8219619-FD03-9E42-BAB2-2D013F078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378181"/>
            <a:ext cx="7772400" cy="2822081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E9A26C3-0463-F91A-9DAA-04CD4ACE903F}"/>
              </a:ext>
            </a:extLst>
          </p:cNvPr>
          <p:cNvSpPr/>
          <p:nvPr/>
        </p:nvSpPr>
        <p:spPr>
          <a:xfrm>
            <a:off x="1965960" y="3761417"/>
            <a:ext cx="8650224" cy="166097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900C52D8-2814-01C4-5CF2-EEB40496AD0B}"/>
              </a:ext>
            </a:extLst>
          </p:cNvPr>
          <p:cNvSpPr/>
          <p:nvPr/>
        </p:nvSpPr>
        <p:spPr>
          <a:xfrm>
            <a:off x="2100072" y="1972638"/>
            <a:ext cx="8650224" cy="971729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83E72BCD-F137-7C52-6716-DAA95F0C17C8}"/>
              </a:ext>
            </a:extLst>
          </p:cNvPr>
          <p:cNvSpPr/>
          <p:nvPr/>
        </p:nvSpPr>
        <p:spPr>
          <a:xfrm>
            <a:off x="2953512" y="2944367"/>
            <a:ext cx="1296000" cy="2560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5C866DF-18EB-8E6F-06AE-405BAE9187E3}"/>
              </a:ext>
            </a:extLst>
          </p:cNvPr>
          <p:cNvSpPr/>
          <p:nvPr/>
        </p:nvSpPr>
        <p:spPr>
          <a:xfrm>
            <a:off x="4359240" y="2944367"/>
            <a:ext cx="2124000" cy="25086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51D75DDA-747C-E1D5-2687-D5ADC33E45CA}"/>
              </a:ext>
            </a:extLst>
          </p:cNvPr>
          <p:cNvSpPr/>
          <p:nvPr/>
        </p:nvSpPr>
        <p:spPr>
          <a:xfrm>
            <a:off x="2313238" y="3585333"/>
            <a:ext cx="2556000" cy="180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73472BC2-9C28-FD48-D8D9-7F69F7FCFDD3}"/>
              </a:ext>
            </a:extLst>
          </p:cNvPr>
          <p:cNvSpPr/>
          <p:nvPr/>
        </p:nvSpPr>
        <p:spPr>
          <a:xfrm>
            <a:off x="5243703" y="3582218"/>
            <a:ext cx="2916000" cy="180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44F6CBBC-7BAA-C2FC-7885-EFAAF47D3ED2}"/>
              </a:ext>
            </a:extLst>
          </p:cNvPr>
          <p:cNvSpPr/>
          <p:nvPr/>
        </p:nvSpPr>
        <p:spPr>
          <a:xfrm>
            <a:off x="9021192" y="3583102"/>
            <a:ext cx="2556000" cy="180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469876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D041513-1E97-55DE-8584-5DA6EA423B43}"/>
              </a:ext>
            </a:extLst>
          </p:cNvPr>
          <p:cNvGraphicFramePr/>
          <p:nvPr/>
        </p:nvGraphicFramePr>
        <p:xfrm>
          <a:off x="2626030" y="-118753"/>
          <a:ext cx="9440883" cy="6246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>
            <a:extLst>
              <a:ext uri="{FF2B5EF4-FFF2-40B4-BE49-F238E27FC236}">
                <a16:creationId xmlns:a16="http://schemas.microsoft.com/office/drawing/2014/main" id="{43F86460-27F8-E800-7225-12FA03DBFB7A}"/>
              </a:ext>
            </a:extLst>
          </p:cNvPr>
          <p:cNvSpPr/>
          <p:nvPr/>
        </p:nvSpPr>
        <p:spPr>
          <a:xfrm>
            <a:off x="393554" y="499499"/>
            <a:ext cx="53512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cap="all" dirty="0">
                <a:solidFill>
                  <a:srgbClr val="474747"/>
                </a:solidFill>
                <a:latin typeface="Futura Next Light" panose="020B0402020204020303" pitchFamily="34" charset="77"/>
              </a:rPr>
              <a:t>PEOPLE + Productos</a:t>
            </a:r>
            <a:endParaRPr kumimoji="0" lang="es-AR" sz="2400" u="none" strike="noStrike" kern="1200" cap="none" spc="0" normalizeH="0" baseline="0" noProof="0" dirty="0">
              <a:ln>
                <a:noFill/>
              </a:ln>
              <a:solidFill>
                <a:srgbClr val="FE414D"/>
              </a:solidFill>
              <a:effectLst/>
              <a:uLnTx/>
              <a:uFillTx/>
              <a:latin typeface="Futura Next Light" panose="020B0402020204020303" pitchFamily="34" charset="77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E13227DA-92E4-8D18-25D3-6C9FD80C56D4}"/>
              </a:ext>
            </a:extLst>
          </p:cNvPr>
          <p:cNvSpPr/>
          <p:nvPr/>
        </p:nvSpPr>
        <p:spPr>
          <a:xfrm>
            <a:off x="393554" y="961164"/>
            <a:ext cx="6222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AR" sz="2400" b="1" cap="all" dirty="0">
                <a:solidFill>
                  <a:srgbClr val="FF0000"/>
                </a:solidFill>
                <a:latin typeface="Futura Next DemiBold" panose="020B0602020204020303" pitchFamily="34" charset="77"/>
              </a:rPr>
              <a:t>Oferta DE VALOR EN</a:t>
            </a:r>
            <a:br>
              <a:rPr lang="es-AR" sz="2400" b="1" cap="all" dirty="0">
                <a:solidFill>
                  <a:srgbClr val="FF0000"/>
                </a:solidFill>
                <a:latin typeface="Futura Next DemiBold" panose="020B0602020204020303" pitchFamily="34" charset="77"/>
              </a:rPr>
            </a:br>
            <a:r>
              <a:rPr kumimoji="0" lang="es-AR" sz="2400" b="1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utura Next DemiBold" panose="020B0602020204020303" pitchFamily="34" charset="77"/>
              </a:rPr>
              <a:t>INTELIGENCIA</a:t>
            </a:r>
          </a:p>
          <a:p>
            <a:pPr lvl="0">
              <a:defRPr/>
            </a:pPr>
            <a:r>
              <a:rPr lang="es-AR" sz="2400" b="1" cap="all" dirty="0">
                <a:solidFill>
                  <a:srgbClr val="FF0000"/>
                </a:solidFill>
                <a:latin typeface="Futura Next DemiBold" panose="020B0602020204020303" pitchFamily="34" charset="77"/>
              </a:rPr>
              <a:t>Artificial</a:t>
            </a:r>
            <a:endParaRPr kumimoji="0" lang="es-AR" sz="24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utura Next DemiBold" panose="020B06020202040203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03220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82110-7D94-55BF-B409-39457CE43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hink-cell data - do not delete" hidden="1">
            <a:extLst>
              <a:ext uri="{FF2B5EF4-FFF2-40B4-BE49-F238E27FC236}">
                <a16:creationId xmlns:a16="http://schemas.microsoft.com/office/drawing/2014/main" id="{0496833F-8876-5893-0E94-B006719A46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1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496833F-8876-5893-0E94-B006719A46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Placeholder 3">
            <a:extLst>
              <a:ext uri="{FF2B5EF4-FFF2-40B4-BE49-F238E27FC236}">
                <a16:creationId xmlns:a16="http://schemas.microsoft.com/office/drawing/2014/main" id="{103F4B72-3E18-9DE2-D0FE-4A558C8E1E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ound Diagonal Corner Rectangle 27">
            <a:extLst>
              <a:ext uri="{FF2B5EF4-FFF2-40B4-BE49-F238E27FC236}">
                <a16:creationId xmlns:a16="http://schemas.microsoft.com/office/drawing/2014/main" id="{AC76C2A6-A435-509E-D23E-01F9225118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749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Next Book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509643F-82B2-C7A3-722C-BAB2C1BB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20" y="253482"/>
            <a:ext cx="11338560" cy="731520"/>
          </a:xfrm>
        </p:spPr>
        <p:txBody>
          <a:bodyPr vert="horz" anchor="ctr"/>
          <a:lstStyle/>
          <a:p>
            <a:pPr algn="ctr"/>
            <a:r>
              <a:rPr lang="es-AR" sz="4000" noProof="0" dirty="0">
                <a:solidFill>
                  <a:schemeClr val="bg1"/>
                </a:solidFill>
              </a:rPr>
              <a:t>Nuestra suite de soluciones corporativas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22706C-55FF-E05A-0F36-E5C2A3721C1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10900" y="6051366"/>
            <a:ext cx="769280" cy="387534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03DF1-F67E-6E40-91A8-9FF75DB8059E}" type="slidenum">
              <a:rPr kumimoji="0" lang="es-AR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77"/>
              <a:ea typeface="+mn-ea"/>
              <a:cs typeface="+mn-cs"/>
            </a:endParaRPr>
          </a:p>
        </p:txBody>
      </p:sp>
      <p:pic>
        <p:nvPicPr>
          <p:cNvPr id="25" name="Picture 24" descr="A city skyline with many tall buildings&#10;&#10;AI-generated content may be incorrect.">
            <a:extLst>
              <a:ext uri="{FF2B5EF4-FFF2-40B4-BE49-F238E27FC236}">
                <a16:creationId xmlns:a16="http://schemas.microsoft.com/office/drawing/2014/main" id="{9A6DAEE2-4E48-D5D7-4664-CA414DD28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39084" y="3637028"/>
            <a:ext cx="2478384" cy="3200267"/>
          </a:xfrm>
          <a:custGeom>
            <a:avLst/>
            <a:gdLst>
              <a:gd name="csX0" fmla="*/ 1443863 w 2478384"/>
              <a:gd name="csY0" fmla="*/ 0 h 3200267"/>
              <a:gd name="csX1" fmla="*/ 2478384 w 2478384"/>
              <a:gd name="csY1" fmla="*/ 1377487 h 3200267"/>
              <a:gd name="csX2" fmla="*/ 1799198 w 2478384"/>
              <a:gd name="csY2" fmla="*/ 3200267 h 3200267"/>
              <a:gd name="csX3" fmla="*/ 33766 w 2478384"/>
              <a:gd name="csY3" fmla="*/ 3200267 h 3200267"/>
              <a:gd name="csX4" fmla="*/ 1443863 w 2478384"/>
              <a:gd name="csY4" fmla="*/ 0 h 32002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478384" h="3200267">
                <a:moveTo>
                  <a:pt x="1443863" y="0"/>
                </a:moveTo>
                <a:lnTo>
                  <a:pt x="2478384" y="1377487"/>
                </a:lnTo>
                <a:cubicBezTo>
                  <a:pt x="1513580" y="2089282"/>
                  <a:pt x="1799198" y="3200267"/>
                  <a:pt x="1799198" y="3200267"/>
                </a:cubicBezTo>
                <a:lnTo>
                  <a:pt x="33766" y="3200267"/>
                </a:lnTo>
                <a:cubicBezTo>
                  <a:pt x="33766" y="3200267"/>
                  <a:pt x="-346308" y="1218935"/>
                  <a:pt x="1443863" y="0"/>
                </a:cubicBezTo>
                <a:close/>
              </a:path>
            </a:pathLst>
          </a:cu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D26807E3-FDD1-CEA1-DF74-7477E4C08945}"/>
              </a:ext>
            </a:extLst>
          </p:cNvPr>
          <p:cNvSpPr/>
          <p:nvPr/>
        </p:nvSpPr>
        <p:spPr>
          <a:xfrm>
            <a:off x="2729354" y="3637028"/>
            <a:ext cx="2478384" cy="3208474"/>
          </a:xfrm>
          <a:custGeom>
            <a:avLst/>
            <a:gdLst>
              <a:gd name="csX0" fmla="*/ 2478384 w 2478383"/>
              <a:gd name="csY0" fmla="*/ 1377487 h 3200267"/>
              <a:gd name="csX1" fmla="*/ 1443863 w 2478383"/>
              <a:gd name="csY1" fmla="*/ 0 h 3200267"/>
              <a:gd name="csX2" fmla="*/ 33766 w 2478383"/>
              <a:gd name="csY2" fmla="*/ 3200267 h 3200267"/>
              <a:gd name="csX3" fmla="*/ 1799198 w 2478383"/>
              <a:gd name="csY3" fmla="*/ 3200267 h 3200267"/>
              <a:gd name="csX4" fmla="*/ 2478384 w 2478383"/>
              <a:gd name="csY4" fmla="*/ 1377487 h 320026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478383" h="3200267">
                <a:moveTo>
                  <a:pt x="2478384" y="1377487"/>
                </a:moveTo>
                <a:lnTo>
                  <a:pt x="1443863" y="0"/>
                </a:lnTo>
                <a:cubicBezTo>
                  <a:pt x="-346308" y="1218935"/>
                  <a:pt x="33766" y="3200267"/>
                  <a:pt x="33766" y="3200267"/>
                </a:cubicBezTo>
                <a:lnTo>
                  <a:pt x="1799198" y="3200267"/>
                </a:lnTo>
                <a:cubicBezTo>
                  <a:pt x="1799198" y="3200267"/>
                  <a:pt x="1513580" y="2089282"/>
                  <a:pt x="2478384" y="1377487"/>
                </a:cubicBezTo>
                <a:close/>
              </a:path>
            </a:pathLst>
          </a:custGeom>
          <a:gradFill flip="none" rotWithShape="1">
            <a:gsLst>
              <a:gs pos="0">
                <a:schemeClr val="tx1">
                  <a:lumMod val="95000"/>
                  <a:lumOff val="5000"/>
                  <a:alpha val="77118"/>
                </a:schemeClr>
              </a:gs>
              <a:gs pos="99000">
                <a:schemeClr val="accent1"/>
              </a:gs>
            </a:gsLst>
            <a:lin ang="0" scaled="1"/>
            <a:tileRect/>
          </a:gradFill>
          <a:ln w="11241" cap="flat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/>
              <a:ea typeface="+mn-ea"/>
              <a:cs typeface="+mn-cs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08A91AD-1EE9-7A92-5343-B8FB7F7442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90135" y="3504339"/>
            <a:ext cx="2569076" cy="3346450"/>
          </a:xfrm>
          <a:custGeom>
            <a:avLst/>
            <a:gdLst>
              <a:gd name="csX0" fmla="*/ 895085 w 2569076"/>
              <a:gd name="csY0" fmla="*/ 0 h 3346450"/>
              <a:gd name="csX1" fmla="*/ 2534576 w 2569076"/>
              <a:gd name="csY1" fmla="*/ 3337454 h 3346450"/>
              <a:gd name="csX2" fmla="*/ 2535701 w 2569076"/>
              <a:gd name="csY2" fmla="*/ 3337454 h 3346450"/>
              <a:gd name="csX3" fmla="*/ 871471 w 2569076"/>
              <a:gd name="csY3" fmla="*/ 3346450 h 3346450"/>
              <a:gd name="csX4" fmla="*/ 0 w 2569076"/>
              <a:gd name="csY4" fmla="*/ 1384234 h 334645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569076" h="3346450">
                <a:moveTo>
                  <a:pt x="895085" y="0"/>
                </a:moveTo>
                <a:cubicBezTo>
                  <a:pt x="2416505" y="928820"/>
                  <a:pt x="2678509" y="2329921"/>
                  <a:pt x="2534576" y="3337454"/>
                </a:cubicBezTo>
                <a:lnTo>
                  <a:pt x="2535701" y="3337454"/>
                </a:lnTo>
                <a:lnTo>
                  <a:pt x="871471" y="3346450"/>
                </a:lnTo>
                <a:cubicBezTo>
                  <a:pt x="1099741" y="2334419"/>
                  <a:pt x="603845" y="1684470"/>
                  <a:pt x="0" y="1384234"/>
                </a:cubicBezTo>
                <a:close/>
              </a:path>
            </a:pathLst>
          </a:custGeom>
        </p:spPr>
      </p:pic>
      <p:sp>
        <p:nvSpPr>
          <p:cNvPr id="16" name="Freeform 15">
            <a:extLst>
              <a:ext uri="{FF2B5EF4-FFF2-40B4-BE49-F238E27FC236}">
                <a16:creationId xmlns:a16="http://schemas.microsoft.com/office/drawing/2014/main" id="{5C2C86EB-40C6-B8C2-97E7-5A29521D02BD}"/>
              </a:ext>
            </a:extLst>
          </p:cNvPr>
          <p:cNvSpPr/>
          <p:nvPr/>
        </p:nvSpPr>
        <p:spPr>
          <a:xfrm>
            <a:off x="6792521" y="3501621"/>
            <a:ext cx="2578805" cy="3343881"/>
          </a:xfrm>
          <a:custGeom>
            <a:avLst/>
            <a:gdLst>
              <a:gd name="csX0" fmla="*/ 2534576 w 2569076"/>
              <a:gd name="csY0" fmla="*/ 3337454 h 3346449"/>
              <a:gd name="csX1" fmla="*/ 895085 w 2569076"/>
              <a:gd name="csY1" fmla="*/ 0 h 3346449"/>
              <a:gd name="csX2" fmla="*/ 0 w 2569076"/>
              <a:gd name="csY2" fmla="*/ 1384234 h 3346449"/>
              <a:gd name="csX3" fmla="*/ 871471 w 2569076"/>
              <a:gd name="csY3" fmla="*/ 3346450 h 3346449"/>
              <a:gd name="csX4" fmla="*/ 2535701 w 2569076"/>
              <a:gd name="csY4" fmla="*/ 3337454 h 334644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2569076" h="3346449">
                <a:moveTo>
                  <a:pt x="2534576" y="3337454"/>
                </a:moveTo>
                <a:cubicBezTo>
                  <a:pt x="2678509" y="2329921"/>
                  <a:pt x="2416505" y="928820"/>
                  <a:pt x="895085" y="0"/>
                </a:cubicBezTo>
                <a:lnTo>
                  <a:pt x="0" y="1384234"/>
                </a:lnTo>
                <a:cubicBezTo>
                  <a:pt x="603845" y="1684470"/>
                  <a:pt x="1099741" y="2334419"/>
                  <a:pt x="871471" y="3346450"/>
                </a:cubicBezTo>
                <a:lnTo>
                  <a:pt x="2535701" y="3337454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50000"/>
                  <a:alpha val="78393"/>
                </a:schemeClr>
              </a:gs>
              <a:gs pos="81000">
                <a:schemeClr val="accent1"/>
              </a:gs>
            </a:gsLst>
            <a:lin ang="16200000" scaled="1"/>
            <a:tileRect/>
          </a:gradFill>
          <a:ln w="11241" cap="flat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/>
              <a:ea typeface="+mn-ea"/>
              <a:cs typeface="+mn-cs"/>
            </a:endParaRPr>
          </a:p>
        </p:txBody>
      </p:sp>
      <p:pic>
        <p:nvPicPr>
          <p:cNvPr id="40" name="Picture 39" descr="A city skyline at night&#10;&#10;AI-generated content may be incorrect.">
            <a:extLst>
              <a:ext uri="{FF2B5EF4-FFF2-40B4-BE49-F238E27FC236}">
                <a16:creationId xmlns:a16="http://schemas.microsoft.com/office/drawing/2014/main" id="{93E200CD-F07D-5B9D-6F9C-698A683FA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1733" y="3059683"/>
            <a:ext cx="3524118" cy="1965589"/>
          </a:xfrm>
          <a:custGeom>
            <a:avLst/>
            <a:gdLst>
              <a:gd name="csX0" fmla="*/ 1758685 w 3524118"/>
              <a:gd name="csY0" fmla="*/ 0 h 1965589"/>
              <a:gd name="csX1" fmla="*/ 3524118 w 3524118"/>
              <a:gd name="csY1" fmla="*/ 454289 h 1965589"/>
              <a:gd name="csX2" fmla="*/ 2629032 w 3524118"/>
              <a:gd name="csY2" fmla="*/ 1838523 h 1965589"/>
              <a:gd name="csX3" fmla="*/ 2627908 w 3524118"/>
              <a:gd name="csY3" fmla="*/ 1838523 h 1965589"/>
              <a:gd name="csX4" fmla="*/ 1895872 w 3524118"/>
              <a:gd name="csY4" fmla="*/ 1679972 h 1965589"/>
              <a:gd name="csX5" fmla="*/ 1034521 w 3524118"/>
              <a:gd name="csY5" fmla="*/ 1965589 h 1965589"/>
              <a:gd name="csX6" fmla="*/ 0 w 3524118"/>
              <a:gd name="csY6" fmla="*/ 588103 h 1965589"/>
              <a:gd name="csX7" fmla="*/ 1758685 w 3524118"/>
              <a:gd name="csY7" fmla="*/ 0 h 19655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524118" h="1965589">
                <a:moveTo>
                  <a:pt x="1758685" y="0"/>
                </a:moveTo>
                <a:cubicBezTo>
                  <a:pt x="2376024" y="0"/>
                  <a:pt x="3024849" y="165298"/>
                  <a:pt x="3524118" y="454289"/>
                </a:cubicBezTo>
                <a:lnTo>
                  <a:pt x="2629032" y="1838523"/>
                </a:lnTo>
                <a:lnTo>
                  <a:pt x="2627908" y="1838523"/>
                </a:lnTo>
                <a:cubicBezTo>
                  <a:pt x="2378274" y="1728325"/>
                  <a:pt x="2262452" y="1679972"/>
                  <a:pt x="1895872" y="1679972"/>
                </a:cubicBezTo>
                <a:cubicBezTo>
                  <a:pt x="1529292" y="1679972"/>
                  <a:pt x="1169458" y="1855391"/>
                  <a:pt x="1034521" y="1965589"/>
                </a:cubicBezTo>
                <a:lnTo>
                  <a:pt x="0" y="588103"/>
                </a:lnTo>
                <a:cubicBezTo>
                  <a:pt x="640953" y="187788"/>
                  <a:pt x="1141346" y="0"/>
                  <a:pt x="1758685" y="0"/>
                </a:cubicBezTo>
                <a:close/>
              </a:path>
            </a:pathLst>
          </a:custGeom>
        </p:spPr>
      </p:pic>
      <p:sp>
        <p:nvSpPr>
          <p:cNvPr id="17" name="Freeform 16">
            <a:extLst>
              <a:ext uri="{FF2B5EF4-FFF2-40B4-BE49-F238E27FC236}">
                <a16:creationId xmlns:a16="http://schemas.microsoft.com/office/drawing/2014/main" id="{AC0F6D71-5664-85FD-2A0A-8C5688A23046}"/>
              </a:ext>
            </a:extLst>
          </p:cNvPr>
          <p:cNvSpPr/>
          <p:nvPr/>
        </p:nvSpPr>
        <p:spPr>
          <a:xfrm>
            <a:off x="4156832" y="3059072"/>
            <a:ext cx="3553920" cy="1965589"/>
          </a:xfrm>
          <a:custGeom>
            <a:avLst/>
            <a:gdLst>
              <a:gd name="csX0" fmla="*/ 2629032 w 3524117"/>
              <a:gd name="csY0" fmla="*/ 1838523 h 1965589"/>
              <a:gd name="csX1" fmla="*/ 3524118 w 3524117"/>
              <a:gd name="csY1" fmla="*/ 454289 h 1965589"/>
              <a:gd name="csX2" fmla="*/ 1758685 w 3524117"/>
              <a:gd name="csY2" fmla="*/ 0 h 1965589"/>
              <a:gd name="csX3" fmla="*/ 0 w 3524117"/>
              <a:gd name="csY3" fmla="*/ 588103 h 1965589"/>
              <a:gd name="csX4" fmla="*/ 1034521 w 3524117"/>
              <a:gd name="csY4" fmla="*/ 1965589 h 1965589"/>
              <a:gd name="csX5" fmla="*/ 1895872 w 3524117"/>
              <a:gd name="csY5" fmla="*/ 1679972 h 1965589"/>
              <a:gd name="csX6" fmla="*/ 2627908 w 3524117"/>
              <a:gd name="csY6" fmla="*/ 1838523 h 196558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3524117" h="1965589">
                <a:moveTo>
                  <a:pt x="2629032" y="1838523"/>
                </a:moveTo>
                <a:lnTo>
                  <a:pt x="3524118" y="454289"/>
                </a:lnTo>
                <a:cubicBezTo>
                  <a:pt x="3024849" y="165298"/>
                  <a:pt x="2376024" y="0"/>
                  <a:pt x="1758685" y="0"/>
                </a:cubicBezTo>
                <a:cubicBezTo>
                  <a:pt x="1141346" y="0"/>
                  <a:pt x="640953" y="187788"/>
                  <a:pt x="0" y="588103"/>
                </a:cubicBezTo>
                <a:lnTo>
                  <a:pt x="1034521" y="1965589"/>
                </a:lnTo>
                <a:cubicBezTo>
                  <a:pt x="1169458" y="1855391"/>
                  <a:pt x="1529292" y="1679972"/>
                  <a:pt x="1895872" y="1679972"/>
                </a:cubicBezTo>
                <a:cubicBezTo>
                  <a:pt x="2262452" y="1679972"/>
                  <a:pt x="2378274" y="1728325"/>
                  <a:pt x="2627908" y="1838523"/>
                </a:cubicBezTo>
                <a:close/>
              </a:path>
            </a:pathLst>
          </a:custGeom>
          <a:gradFill flip="none" rotWithShape="1">
            <a:gsLst>
              <a:gs pos="9000">
                <a:schemeClr val="tx1">
                  <a:lumMod val="95000"/>
                  <a:lumOff val="5000"/>
                  <a:alpha val="85843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11241" cap="flat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/>
              <a:ea typeface="+mn-ea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3B5C28A-34EF-F405-253A-F0176BC64A91}"/>
              </a:ext>
            </a:extLst>
          </p:cNvPr>
          <p:cNvSpPr/>
          <p:nvPr/>
        </p:nvSpPr>
        <p:spPr>
          <a:xfrm>
            <a:off x="5093391" y="3759102"/>
            <a:ext cx="1680802" cy="4851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slingshot</a:t>
            </a:r>
            <a:endParaRPr kumimoji="0" lang="es-A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1251EFD5-363C-A0E3-00CF-2B3CCB461E23}"/>
              </a:ext>
            </a:extLst>
          </p:cNvPr>
          <p:cNvSpPr/>
          <p:nvPr/>
        </p:nvSpPr>
        <p:spPr>
          <a:xfrm>
            <a:off x="7639830" y="5515900"/>
            <a:ext cx="1680802" cy="474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sustain</a:t>
            </a: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BB5BAAF-20A2-0CA8-8C82-D6B263289238}"/>
              </a:ext>
            </a:extLst>
          </p:cNvPr>
          <p:cNvSpPr/>
          <p:nvPr/>
        </p:nvSpPr>
        <p:spPr>
          <a:xfrm>
            <a:off x="2784154" y="5515900"/>
            <a:ext cx="1680802" cy="474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DemiBold" panose="020B0702020204020203" pitchFamily="34" charset="0"/>
              </a:rPr>
              <a:t>bodhi</a:t>
            </a:r>
            <a:endParaRPr kumimoji="0" lang="es-AR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Next DemiBold" panose="020B0702020204020203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5C635F85-AB6C-3F7B-487C-C647EAFB9BDE}"/>
              </a:ext>
            </a:extLst>
          </p:cNvPr>
          <p:cNvSpPr/>
          <p:nvPr/>
        </p:nvSpPr>
        <p:spPr>
          <a:xfrm>
            <a:off x="4323867" y="4718875"/>
            <a:ext cx="3472406" cy="2139125"/>
          </a:xfrm>
          <a:custGeom>
            <a:avLst/>
            <a:gdLst>
              <a:gd name="csX0" fmla="*/ 1736203 w 3472406"/>
              <a:gd name="csY0" fmla="*/ 0 h 2139125"/>
              <a:gd name="csX1" fmla="*/ 3472406 w 3472406"/>
              <a:gd name="csY1" fmla="*/ 1736203 h 2139125"/>
              <a:gd name="csX2" fmla="*/ 3437133 w 3472406"/>
              <a:gd name="csY2" fmla="*/ 2086109 h 2139125"/>
              <a:gd name="csX3" fmla="*/ 3423501 w 3472406"/>
              <a:gd name="csY3" fmla="*/ 2139125 h 2139125"/>
              <a:gd name="csX4" fmla="*/ 48906 w 3472406"/>
              <a:gd name="csY4" fmla="*/ 2139125 h 2139125"/>
              <a:gd name="csX5" fmla="*/ 35274 w 3472406"/>
              <a:gd name="csY5" fmla="*/ 2086109 h 2139125"/>
              <a:gd name="csX6" fmla="*/ 0 w 3472406"/>
              <a:gd name="csY6" fmla="*/ 1736203 h 2139125"/>
              <a:gd name="csX7" fmla="*/ 1736203 w 3472406"/>
              <a:gd name="csY7" fmla="*/ 0 h 213912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3472406" h="2139125">
                <a:moveTo>
                  <a:pt x="1736203" y="0"/>
                </a:moveTo>
                <a:cubicBezTo>
                  <a:pt x="2695081" y="0"/>
                  <a:pt x="3472406" y="777325"/>
                  <a:pt x="3472406" y="1736203"/>
                </a:cubicBezTo>
                <a:cubicBezTo>
                  <a:pt x="3472406" y="1856063"/>
                  <a:pt x="3460261" y="1973086"/>
                  <a:pt x="3437133" y="2086109"/>
                </a:cubicBezTo>
                <a:lnTo>
                  <a:pt x="3423501" y="2139125"/>
                </a:lnTo>
                <a:lnTo>
                  <a:pt x="48906" y="2139125"/>
                </a:lnTo>
                <a:lnTo>
                  <a:pt x="35274" y="2086109"/>
                </a:lnTo>
                <a:cubicBezTo>
                  <a:pt x="12146" y="1973086"/>
                  <a:pt x="0" y="1856063"/>
                  <a:pt x="0" y="1736203"/>
                </a:cubicBezTo>
                <a:cubicBezTo>
                  <a:pt x="0" y="777325"/>
                  <a:pt x="777325" y="0"/>
                  <a:pt x="1736203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outerShdw blurRad="668161" dist="38100" dir="16200000" sx="107487" sy="107487" rotWithShape="0">
              <a:prstClr val="black">
                <a:alpha val="25756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82296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DemiBold" panose="020B0602020204020303" pitchFamily="34" charset="77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1B62A5-3536-0406-3BF0-3AC627C1B0CA}"/>
              </a:ext>
            </a:extLst>
          </p:cNvPr>
          <p:cNvCxnSpPr>
            <a:cxnSpLocks/>
          </p:cNvCxnSpPr>
          <p:nvPr/>
        </p:nvCxnSpPr>
        <p:spPr>
          <a:xfrm>
            <a:off x="5933792" y="2370052"/>
            <a:ext cx="0" cy="689020"/>
          </a:xfrm>
          <a:prstGeom prst="line">
            <a:avLst/>
          </a:prstGeom>
          <a:ln w="25400" cap="rnd">
            <a:gradFill>
              <a:gsLst>
                <a:gs pos="0">
                  <a:schemeClr val="tx1">
                    <a:lumMod val="50000"/>
                    <a:lumOff val="50000"/>
                    <a:alpha val="0"/>
                  </a:schemeClr>
                </a:gs>
                <a:gs pos="29000">
                  <a:srgbClr val="747474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</a:gra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BF04FD4A-2BC1-065E-DEE0-616AD54A37EA}"/>
              </a:ext>
            </a:extLst>
          </p:cNvPr>
          <p:cNvSpPr/>
          <p:nvPr/>
        </p:nvSpPr>
        <p:spPr>
          <a:xfrm>
            <a:off x="5307946" y="1124591"/>
            <a:ext cx="1440000" cy="1440000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s-AR" sz="1400" dirty="0">
                <a:solidFill>
                  <a:srgbClr val="FFFFFF"/>
                </a:solidFill>
                <a:latin typeface="Futura Next DemiBold"/>
                <a:cs typeface="Futura Medium" panose="020B0602020204020303" pitchFamily="34" charset="-79"/>
                <a:sym typeface="Futura Next Book" panose="020B0502020204020303" pitchFamily="34" charset="0"/>
              </a:rPr>
              <a:t>ESCRIBIR</a:t>
            </a:r>
            <a:endParaRPr kumimoji="0" lang="es-AR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Next DemiBold"/>
              <a:ea typeface="+mn-ea"/>
              <a:cs typeface="Futura Medium" panose="020B0602020204020303" pitchFamily="34" charset="-79"/>
              <a:sym typeface="Futura Next Book" panose="020B05020202040203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Next Book"/>
                <a:ea typeface="+mn-ea"/>
                <a:cs typeface="Futura Medium" panose="020B0602020204020303" pitchFamily="34" charset="-79"/>
                <a:sym typeface="Futura Next Book" panose="020B0502020204020303" pitchFamily="34" charset="0"/>
              </a:rPr>
              <a:t>Código</a:t>
            </a:r>
            <a:endParaRPr kumimoji="0" lang="es-AR" sz="1000" b="0" i="0" u="none" strike="noStrike" kern="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Next Book"/>
              <a:ea typeface="+mn-ea"/>
              <a:cs typeface="Futura Medium" panose="020B0602020204020303" pitchFamily="34" charset="-79"/>
              <a:sym typeface="Futura Next Book" panose="020B0502020204020303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C019552-6DA1-B94A-4B50-86670FEF13EF}"/>
              </a:ext>
            </a:extLst>
          </p:cNvPr>
          <p:cNvSpPr/>
          <p:nvPr/>
        </p:nvSpPr>
        <p:spPr>
          <a:xfrm>
            <a:off x="9565267" y="3236549"/>
            <a:ext cx="1440000" cy="1440000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DemiBold" panose="020B0702020204020203" pitchFamily="34" charset="0"/>
                <a:ea typeface="+mn-ea"/>
                <a:cs typeface="Futura Medium" panose="020B0602020204020303" pitchFamily="34" charset="-79"/>
                <a:sym typeface="Futura Next Book" panose="020B0502020204020303" pitchFamily="34" charset="0"/>
              </a:rPr>
              <a:t>OPERAR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Futura Medium" panose="020B0602020204020303" pitchFamily="34" charset="-79"/>
                <a:sym typeface="Futura Next Book" panose="020B0502020204020303" pitchFamily="34" charset="0"/>
              </a:rPr>
              <a:t>TI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EAF6C56-AB26-BD9E-EE42-E895847F4F71}"/>
              </a:ext>
            </a:extLst>
          </p:cNvPr>
          <p:cNvCxnSpPr>
            <a:cxnSpLocks/>
          </p:cNvCxnSpPr>
          <p:nvPr/>
        </p:nvCxnSpPr>
        <p:spPr>
          <a:xfrm flipH="1">
            <a:off x="9088601" y="4338852"/>
            <a:ext cx="575183" cy="589653"/>
          </a:xfrm>
          <a:prstGeom prst="line">
            <a:avLst/>
          </a:prstGeom>
          <a:ln w="25400" cap="rnd">
            <a:gradFill>
              <a:gsLst>
                <a:gs pos="0">
                  <a:schemeClr val="tx1">
                    <a:lumMod val="50000"/>
                    <a:lumOff val="50000"/>
                    <a:alpha val="0"/>
                  </a:schemeClr>
                </a:gs>
                <a:gs pos="29000">
                  <a:srgbClr val="747474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</a:gra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4DAA626-5D0C-2778-B3D0-DCF6506CE031}"/>
              </a:ext>
            </a:extLst>
          </p:cNvPr>
          <p:cNvSpPr/>
          <p:nvPr/>
        </p:nvSpPr>
        <p:spPr>
          <a:xfrm>
            <a:off x="1448128" y="3236549"/>
            <a:ext cx="1440000" cy="1440000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  <a:miter lim="800000"/>
          </a:ln>
          <a:effectLst/>
        </p:spPr>
        <p:txBody>
          <a:bodyPr wrap="non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DemiBold"/>
                <a:ea typeface="+mn-ea"/>
                <a:cs typeface="Futura Medium" panose="020B0602020204020303" pitchFamily="34" charset="-79"/>
                <a:sym typeface="Futura Next Book" panose="020B0502020204020303" pitchFamily="34" charset="0"/>
              </a:rPr>
              <a:t>CONSTRUIR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400" b="0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Next Book"/>
                <a:ea typeface="+mn-ea"/>
                <a:cs typeface="Futura Medium" panose="020B0602020204020303" pitchFamily="34" charset="-79"/>
                <a:sym typeface="Futura Next Book" panose="020B0502020204020303" pitchFamily="34" charset="0"/>
              </a:rPr>
              <a:t>Agentes</a:t>
            </a:r>
            <a:endParaRPr kumimoji="0" lang="es-AR" sz="1100" b="0" i="0" u="none" strike="noStrike" kern="0" cap="none" spc="-7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Next Book"/>
              <a:ea typeface="+mn-ea"/>
              <a:cs typeface="Futura Medium" panose="020B0602020204020303" pitchFamily="34" charset="-79"/>
              <a:sym typeface="Futura Next Book" panose="020B05020202040203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87B3FA9-7558-BF1A-9556-B5F7947DA978}"/>
              </a:ext>
            </a:extLst>
          </p:cNvPr>
          <p:cNvCxnSpPr>
            <a:cxnSpLocks/>
          </p:cNvCxnSpPr>
          <p:nvPr/>
        </p:nvCxnSpPr>
        <p:spPr>
          <a:xfrm>
            <a:off x="2443010" y="4338853"/>
            <a:ext cx="575183" cy="589653"/>
          </a:xfrm>
          <a:prstGeom prst="line">
            <a:avLst/>
          </a:prstGeom>
          <a:ln w="25400" cap="rnd">
            <a:gradFill>
              <a:gsLst>
                <a:gs pos="0">
                  <a:schemeClr val="tx1">
                    <a:lumMod val="50000"/>
                    <a:lumOff val="50000"/>
                    <a:alpha val="0"/>
                  </a:schemeClr>
                </a:gs>
                <a:gs pos="29000">
                  <a:srgbClr val="747474"/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1"/>
            </a:gradFill>
            <a:prstDash val="soli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73F99D1-EA59-0C96-0B0E-2052D83DEBD7}"/>
              </a:ext>
            </a:extLst>
          </p:cNvPr>
          <p:cNvSpPr txBox="1"/>
          <p:nvPr/>
        </p:nvSpPr>
        <p:spPr>
          <a:xfrm>
            <a:off x="4293734" y="5811333"/>
            <a:ext cx="3386885" cy="961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/>
                <a:ea typeface="+mn-ea"/>
                <a:cs typeface="+mn-cs"/>
                <a:sym typeface="Futura Next Book" panose="020B0502020204020303" pitchFamily="34" charset="0"/>
              </a:rPr>
              <a:t>IDENTIDAD · MEMORIA · DATOS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/>
                <a:ea typeface="+mn-ea"/>
                <a:cs typeface="+mn-cs"/>
                <a:sym typeface="Futura Next Book" panose="020B0502020204020303" pitchFamily="34" charset="0"/>
              </a:rPr>
              <a:t>CODIGO · DISEÑO · DOCUMENTOS </a:t>
            </a:r>
            <a:b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/>
                <a:ea typeface="+mn-ea"/>
                <a:cs typeface="+mn-cs"/>
                <a:sym typeface="Futura Next Book" panose="020B0502020204020303" pitchFamily="34" charset="0"/>
              </a:rPr>
            </a:b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/>
                <a:ea typeface="+mn-ea"/>
                <a:cs typeface="+mn-cs"/>
                <a:sym typeface="Futura Next Book" panose="020B0502020204020303" pitchFamily="34" charset="0"/>
              </a:rPr>
              <a:t>DISEÑO DE SERVICIOS  </a:t>
            </a:r>
            <a:b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/>
                <a:ea typeface="+mn-ea"/>
                <a:cs typeface="+mn-cs"/>
                <a:sym typeface="Futura Next Book" panose="020B0502020204020303" pitchFamily="34" charset="0"/>
              </a:rPr>
            </a:br>
            <a:r>
              <a:rPr kumimoji="0" lang="es-A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/>
                <a:ea typeface="+mn-ea"/>
                <a:cs typeface="+mn-cs"/>
                <a:sym typeface="Futura Next Book" panose="020B0502020204020303" pitchFamily="34" charset="0"/>
              </a:rPr>
              <a:t>PROCEDIMIENTOS OPERATIVOS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F5A95C-3316-2449-4E44-3FA3D4E828C1}"/>
              </a:ext>
            </a:extLst>
          </p:cNvPr>
          <p:cNvSpPr txBox="1"/>
          <p:nvPr/>
        </p:nvSpPr>
        <p:spPr>
          <a:xfrm>
            <a:off x="4617090" y="5105849"/>
            <a:ext cx="29011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DemiBold" panose="020B0602020204020303" pitchFamily="34" charset="77"/>
                <a:ea typeface="+mn-ea"/>
                <a:cs typeface="+mn-cs"/>
              </a:rPr>
              <a:t>Grafo de</a:t>
            </a:r>
            <a:b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DemiBold" panose="020B0602020204020303" pitchFamily="34" charset="77"/>
                <a:ea typeface="+mn-ea"/>
                <a:cs typeface="+mn-cs"/>
              </a:rPr>
            </a:br>
            <a:r>
              <a:rPr kumimoji="0" lang="es-AR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DemiBold" panose="020B0602020204020303" pitchFamily="34" charset="77"/>
                <a:ea typeface="+mn-ea"/>
                <a:cs typeface="+mn-cs"/>
              </a:rPr>
              <a:t>contexto empresarial</a:t>
            </a:r>
          </a:p>
        </p:txBody>
      </p:sp>
    </p:spTree>
    <p:extLst>
      <p:ext uri="{BB962C8B-B14F-4D97-AF65-F5344CB8AC3E}">
        <p14:creationId xmlns:p14="http://schemas.microsoft.com/office/powerpoint/2010/main" val="2966477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865139-1CFD-FECE-EBA1-E1A8924DE3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2359744"/>
          </a:xfrm>
          <a:prstGeom prst="round2SameRect">
            <a:avLst>
              <a:gd name="adj1" fmla="val 0"/>
              <a:gd name="adj2" fmla="val 11925"/>
            </a:avLst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235C2D9-796A-674E-5A5F-0443BFA2E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AR" sz="2400" dirty="0">
                <a:solidFill>
                  <a:schemeClr val="bg1"/>
                </a:solidFill>
              </a:rPr>
              <a:t>Combinamos 30 </a:t>
            </a:r>
            <a:r>
              <a:rPr lang="es-AR" sz="2400" dirty="0" err="1">
                <a:solidFill>
                  <a:schemeClr val="bg1"/>
                </a:solidFill>
              </a:rPr>
              <a:t>años</a:t>
            </a:r>
            <a:r>
              <a:rPr lang="es-AR" sz="2400" dirty="0">
                <a:solidFill>
                  <a:schemeClr val="bg1"/>
                </a:solidFill>
              </a:rPr>
              <a:t> de </a:t>
            </a:r>
            <a:r>
              <a:rPr lang="es-AR" sz="2400" dirty="0" err="1">
                <a:solidFill>
                  <a:schemeClr val="bg1"/>
                </a:solidFill>
              </a:rPr>
              <a:t>excelencia</a:t>
            </a:r>
            <a:r>
              <a:rPr lang="es-AR" sz="2400" dirty="0">
                <a:solidFill>
                  <a:schemeClr val="bg1"/>
                </a:solidFill>
              </a:rPr>
              <a:t> </a:t>
            </a:r>
            <a:r>
              <a:rPr lang="es-AR" sz="2400" dirty="0" err="1">
                <a:solidFill>
                  <a:schemeClr val="bg1"/>
                </a:solidFill>
              </a:rPr>
              <a:t>impulsada</a:t>
            </a:r>
            <a:r>
              <a:rPr lang="es-AR" sz="2400" dirty="0">
                <a:solidFill>
                  <a:schemeClr val="bg1"/>
                </a:solidFill>
              </a:rPr>
              <a:t> </a:t>
            </a:r>
            <a:r>
              <a:rPr lang="es-AR" sz="2400" dirty="0" err="1">
                <a:solidFill>
                  <a:schemeClr val="bg1"/>
                </a:solidFill>
              </a:rPr>
              <a:t>por</a:t>
            </a:r>
            <a:r>
              <a:rPr lang="es-AR" sz="2400" dirty="0">
                <a:solidFill>
                  <a:schemeClr val="bg1"/>
                </a:solidFill>
              </a:rPr>
              <a:t> personas con la </a:t>
            </a:r>
            <a:r>
              <a:rPr lang="es-AR" sz="2400" dirty="0" err="1">
                <a:solidFill>
                  <a:schemeClr val="bg1"/>
                </a:solidFill>
              </a:rPr>
              <a:t>inteligencia</a:t>
            </a:r>
            <a:r>
              <a:rPr lang="es-AR" sz="2400" dirty="0">
                <a:solidFill>
                  <a:schemeClr val="bg1"/>
                </a:solidFill>
              </a:rPr>
              <a:t> de </a:t>
            </a:r>
            <a:r>
              <a:rPr lang="es-AR" sz="2400" dirty="0" err="1">
                <a:solidFill>
                  <a:schemeClr val="bg1"/>
                </a:solidFill>
              </a:rPr>
              <a:t>nuestros</a:t>
            </a:r>
            <a:r>
              <a:rPr lang="es-AR" sz="2400" dirty="0">
                <a:solidFill>
                  <a:schemeClr val="bg1"/>
                </a:solidFill>
              </a:rPr>
              <a:t> </a:t>
            </a:r>
            <a:r>
              <a:rPr lang="es-AR" sz="2400" dirty="0" err="1">
                <a:solidFill>
                  <a:schemeClr val="bg1"/>
                </a:solidFill>
              </a:rPr>
              <a:t>productos</a:t>
            </a:r>
            <a:r>
              <a:rPr lang="es-AR" sz="2400" dirty="0">
                <a:solidFill>
                  <a:schemeClr val="bg1"/>
                </a:solidFill>
              </a:rPr>
              <a:t> de IA para </a:t>
            </a:r>
            <a:r>
              <a:rPr lang="es-AR" sz="2400" dirty="0" err="1">
                <a:solidFill>
                  <a:schemeClr val="bg1"/>
                </a:solidFill>
              </a:rPr>
              <a:t>impulsar</a:t>
            </a:r>
            <a:r>
              <a:rPr lang="es-AR" sz="2400" dirty="0">
                <a:solidFill>
                  <a:schemeClr val="bg1"/>
                </a:solidFill>
              </a:rPr>
              <a:t> lo </a:t>
            </a:r>
            <a:r>
              <a:rPr lang="es-AR" sz="2400" dirty="0" err="1">
                <a:solidFill>
                  <a:schemeClr val="bg1"/>
                </a:solidFill>
              </a:rPr>
              <a:t>que</a:t>
            </a:r>
            <a:r>
              <a:rPr lang="es-AR" sz="2400" dirty="0">
                <a:solidFill>
                  <a:schemeClr val="bg1"/>
                </a:solidFill>
              </a:rPr>
              <a:t> </a:t>
            </a:r>
            <a:r>
              <a:rPr lang="es-AR" sz="2400" dirty="0" err="1">
                <a:solidFill>
                  <a:schemeClr val="bg1"/>
                </a:solidFill>
              </a:rPr>
              <a:t>sigue</a:t>
            </a:r>
            <a:r>
              <a:rPr lang="es-AR" sz="2400" dirty="0">
                <a:solidFill>
                  <a:schemeClr val="bg1"/>
                </a:solidFill>
              </a:rPr>
              <a:t>.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3BB3E31D-A444-51DF-6457-CFFD10B79834}"/>
              </a:ext>
            </a:extLst>
          </p:cNvPr>
          <p:cNvGrpSpPr/>
          <p:nvPr/>
        </p:nvGrpSpPr>
        <p:grpSpPr>
          <a:xfrm>
            <a:off x="4160692" y="1873405"/>
            <a:ext cx="3862998" cy="4658442"/>
            <a:chOff x="4160692" y="1873405"/>
            <a:chExt cx="3862998" cy="4658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CE8E6E-DA83-6530-5887-B4EC30389FFB}"/>
                </a:ext>
              </a:extLst>
            </p:cNvPr>
            <p:cNvSpPr txBox="1"/>
            <p:nvPr/>
          </p:nvSpPr>
          <p:spPr>
            <a:xfrm>
              <a:off x="4160692" y="1873405"/>
              <a:ext cx="3749040" cy="3232452"/>
            </a:xfrm>
            <a:prstGeom prst="roundRect">
              <a:avLst>
                <a:gd name="adj" fmla="val 6085"/>
              </a:avLst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txBody>
            <a:bodyPr wrap="square" tIns="1463040" bIns="9144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/>
                  <a:ea typeface="+mn-ea"/>
                  <a:cs typeface="+mn-cs"/>
                </a:rPr>
                <a:t>Plataforma de IA para </a:t>
              </a:r>
              <a:r>
                <a:rPr kumimoji="0" lang="es-A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/>
                  <a:ea typeface="+mn-ea"/>
                  <a:cs typeface="+mn-cs"/>
                </a:rPr>
                <a:t>construir</a:t>
              </a: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/>
                  <a:ea typeface="+mn-ea"/>
                  <a:cs typeface="+mn-cs"/>
                </a:rPr>
                <a:t> y </a:t>
              </a:r>
              <a:r>
                <a:rPr kumimoji="0" lang="es-A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/>
                  <a:ea typeface="+mn-ea"/>
                  <a:cs typeface="+mn-cs"/>
                </a:rPr>
                <a:t>modernizar</a:t>
              </a: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/>
                  <a:ea typeface="+mn-ea"/>
                  <a:cs typeface="+mn-cs"/>
                </a:rPr>
                <a:t> software, a lo largo de todo el SDLC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DE3010D-44D9-5A08-ABD1-3D0120AB8112}"/>
                </a:ext>
              </a:extLst>
            </p:cNvPr>
            <p:cNvCxnSpPr>
              <a:cxnSpLocks/>
            </p:cNvCxnSpPr>
            <p:nvPr/>
          </p:nvCxnSpPr>
          <p:spPr>
            <a:xfrm>
              <a:off x="5825110" y="3044952"/>
              <a:ext cx="420204" cy="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2D12C859-EF6F-FEF4-F1B0-31137DFEC9D2}"/>
                </a:ext>
              </a:extLst>
            </p:cNvPr>
            <p:cNvSpPr/>
            <p:nvPr/>
          </p:nvSpPr>
          <p:spPr>
            <a:xfrm>
              <a:off x="4343994" y="4629499"/>
              <a:ext cx="3382436" cy="69035"/>
            </a:xfrm>
            <a:custGeom>
              <a:avLst/>
              <a:gdLst>
                <a:gd name="csX0" fmla="*/ 0 w 3382436"/>
                <a:gd name="csY0" fmla="*/ 0 h 69035"/>
                <a:gd name="csX1" fmla="*/ 13393 w 3382436"/>
                <a:gd name="csY1" fmla="*/ 1350 h 69035"/>
                <a:gd name="csX2" fmla="*/ 3369043 w 3382436"/>
                <a:gd name="csY2" fmla="*/ 1350 h 69035"/>
                <a:gd name="csX3" fmla="*/ 3382436 w 3382436"/>
                <a:gd name="csY3" fmla="*/ 0 h 69035"/>
                <a:gd name="csX4" fmla="*/ 3354846 w 3382436"/>
                <a:gd name="csY4" fmla="*/ 22764 h 69035"/>
                <a:gd name="csX5" fmla="*/ 3203365 w 3382436"/>
                <a:gd name="csY5" fmla="*/ 69035 h 69035"/>
                <a:gd name="csX6" fmla="*/ 179071 w 3382436"/>
                <a:gd name="csY6" fmla="*/ 69035 h 69035"/>
                <a:gd name="csX7" fmla="*/ 27590 w 3382436"/>
                <a:gd name="csY7" fmla="*/ 22764 h 690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3382436" h="69035">
                  <a:moveTo>
                    <a:pt x="0" y="0"/>
                  </a:moveTo>
                  <a:lnTo>
                    <a:pt x="13393" y="1350"/>
                  </a:lnTo>
                  <a:lnTo>
                    <a:pt x="3369043" y="1350"/>
                  </a:lnTo>
                  <a:lnTo>
                    <a:pt x="3382436" y="0"/>
                  </a:lnTo>
                  <a:lnTo>
                    <a:pt x="3354846" y="22764"/>
                  </a:lnTo>
                  <a:cubicBezTo>
                    <a:pt x="3311605" y="51977"/>
                    <a:pt x="3259477" y="69035"/>
                    <a:pt x="3203365" y="69035"/>
                  </a:cubicBezTo>
                  <a:lnTo>
                    <a:pt x="179071" y="69035"/>
                  </a:lnTo>
                  <a:cubicBezTo>
                    <a:pt x="122959" y="69035"/>
                    <a:pt x="70831" y="51977"/>
                    <a:pt x="27590" y="2276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Book"/>
                <a:ea typeface="+mn-ea"/>
                <a:cs typeface="+mn-cs"/>
              </a:endParaRP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6E2F0D6-8D93-D058-9B73-9641E9D57FFF}"/>
                </a:ext>
              </a:extLst>
            </p:cNvPr>
            <p:cNvGrpSpPr/>
            <p:nvPr/>
          </p:nvGrpSpPr>
          <p:grpSpPr>
            <a:xfrm>
              <a:off x="4766939" y="2239718"/>
              <a:ext cx="2536547" cy="669034"/>
              <a:chOff x="2038198" y="5761300"/>
              <a:chExt cx="1845873" cy="486865"/>
            </a:xfrm>
          </p:grpSpPr>
          <p:pic>
            <p:nvPicPr>
              <p:cNvPr id="22" name="Picture 21" descr="Sapient Slingshot - Visual Studio Marketplace">
                <a:extLst>
                  <a:ext uri="{FF2B5EF4-FFF2-40B4-BE49-F238E27FC236}">
                    <a16:creationId xmlns:a16="http://schemas.microsoft.com/office/drawing/2014/main" id="{94B2D926-3529-6D26-58D8-3A9A12A8DB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8198" y="5821098"/>
                <a:ext cx="380165" cy="380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E4DCA23-868B-7947-DE6A-45396D5F84F6}"/>
                  </a:ext>
                </a:extLst>
              </p:cNvPr>
              <p:cNvGrpSpPr/>
              <p:nvPr/>
            </p:nvGrpSpPr>
            <p:grpSpPr>
              <a:xfrm>
                <a:off x="2530149" y="5761300"/>
                <a:ext cx="1353922" cy="486865"/>
                <a:chOff x="2638536" y="5761300"/>
                <a:chExt cx="1353922" cy="486865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2C379DB-90F0-30B2-42F5-3A3973F50495}"/>
                    </a:ext>
                  </a:extLst>
                </p:cNvPr>
                <p:cNvSpPr/>
                <p:nvPr/>
              </p:nvSpPr>
              <p:spPr>
                <a:xfrm>
                  <a:off x="2638536" y="5761300"/>
                  <a:ext cx="1353922" cy="22397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20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Futura Next Light"/>
                      <a:ea typeface="+mn-ea"/>
                      <a:cs typeface="+mn-cs"/>
                    </a:rPr>
                    <a:t>sapient</a:t>
                  </a:r>
                  <a:endParaRPr kumimoji="0" lang="es-AR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utura Next Light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0141DC65-5B57-1687-8D9F-EE20E6B3747D}"/>
                    </a:ext>
                  </a:extLst>
                </p:cNvPr>
                <p:cNvSpPr/>
                <p:nvPr/>
              </p:nvSpPr>
              <p:spPr>
                <a:xfrm>
                  <a:off x="2638536" y="5945802"/>
                  <a:ext cx="1353922" cy="30236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>
                  <a:spAutoFit/>
                </a:bodyPr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s-AR" sz="27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Futura Next DemiBold"/>
                      <a:ea typeface="+mn-ea"/>
                      <a:cs typeface="+mn-cs"/>
                    </a:rPr>
                    <a:t>slingshot</a:t>
                  </a:r>
                  <a:endParaRPr kumimoji="0" lang="es-AR" sz="27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utura Next DemiBold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11A824-D990-404E-FAD3-6F7DE04B65B4}"/>
                </a:ext>
              </a:extLst>
            </p:cNvPr>
            <p:cNvSpPr txBox="1"/>
            <p:nvPr/>
          </p:nvSpPr>
          <p:spPr>
            <a:xfrm>
              <a:off x="4213862" y="4869854"/>
              <a:ext cx="3809828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  <a:sym typeface="Futura Next Book" panose="020B0502020204020303" pitchFamily="34" charset="0"/>
                </a:rPr>
                <a:t>Desarrollo de agentes y modernización de sistemas </a:t>
              </a:r>
              <a:r>
                <a:rPr lang="es-AR" sz="1600" b="1" dirty="0">
                  <a:solidFill>
                    <a:srgbClr val="000000"/>
                  </a:solidFill>
                  <a:latin typeface="Futura Next DemiBold" panose="020B0602020204020303" pitchFamily="34" charset="77"/>
                  <a:sym typeface="Futura Next Book" panose="020B0502020204020303" pitchFamily="34" charset="0"/>
                </a:rPr>
                <a:t>l</a:t>
              </a:r>
              <a:r>
                <a:rPr kumimoji="0" lang="es-A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  <a:sym typeface="Futura Next Book" panose="020B0502020204020303" pitchFamily="34" charset="0"/>
                </a:rPr>
                <a:t>egados</a:t>
              </a:r>
              <a:endPara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DemiBold" panose="020B0602020204020303" pitchFamily="34" charset="77"/>
                <a:ea typeface="+mn-ea"/>
                <a:cs typeface="+mn-cs"/>
                <a:sym typeface="Futura Next Book" panose="020B0502020204020303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DemiBold" panose="020B0602020204020303" pitchFamily="34" charset="77"/>
                <a:ea typeface="+mn-ea"/>
                <a:cs typeface="+mn-cs"/>
                <a:sym typeface="Futura Next Book" panose="020B0502020204020303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/>
                  <a:ea typeface="+mn-ea"/>
                  <a:cs typeface="+mn-cs"/>
                  <a:sym typeface="Futura Next Book" panose="020B0502020204020303" pitchFamily="34" charset="0"/>
                </a:rPr>
                <a:t>Un entorno técnico para extender, integrar y desplegar agentes y sistemas de software con escala, rendimiento y seguridad de nivel empresarial.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99CE6572-76A9-80A0-2956-88EECD555FE9}"/>
              </a:ext>
            </a:extLst>
          </p:cNvPr>
          <p:cNvGrpSpPr/>
          <p:nvPr/>
        </p:nvGrpSpPr>
        <p:grpSpPr>
          <a:xfrm>
            <a:off x="255910" y="1873405"/>
            <a:ext cx="3749040" cy="4924537"/>
            <a:chOff x="255910" y="1873405"/>
            <a:chExt cx="3749040" cy="492453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790F687-37AC-5FDA-DB47-A37CB0F92906}"/>
                </a:ext>
              </a:extLst>
            </p:cNvPr>
            <p:cNvSpPr txBox="1"/>
            <p:nvPr/>
          </p:nvSpPr>
          <p:spPr>
            <a:xfrm>
              <a:off x="255910" y="1873405"/>
              <a:ext cx="3749040" cy="2663252"/>
            </a:xfrm>
            <a:prstGeom prst="roundRect">
              <a:avLst>
                <a:gd name="adj" fmla="val 6085"/>
              </a:avLst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txBody>
            <a:bodyPr wrap="square" tIns="1463040" bIns="9144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/>
                  <a:ea typeface="+mn-ea"/>
                  <a:cs typeface="+mn-cs"/>
                </a:rPr>
                <a:t>Plataforma empresarial para construir y gobernar agentes en forma integrada, flexible y segura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A66BA26-CEA7-ADBA-567F-A382991BD052}"/>
                </a:ext>
              </a:extLst>
            </p:cNvPr>
            <p:cNvCxnSpPr>
              <a:cxnSpLocks/>
            </p:cNvCxnSpPr>
            <p:nvPr/>
          </p:nvCxnSpPr>
          <p:spPr>
            <a:xfrm>
              <a:off x="1920328" y="3044952"/>
              <a:ext cx="420204" cy="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B748EA22-C536-A973-79B9-60069ED64B8F}"/>
                </a:ext>
              </a:extLst>
            </p:cNvPr>
            <p:cNvSpPr/>
            <p:nvPr/>
          </p:nvSpPr>
          <p:spPr>
            <a:xfrm>
              <a:off x="439212" y="4629499"/>
              <a:ext cx="3382436" cy="69035"/>
            </a:xfrm>
            <a:custGeom>
              <a:avLst/>
              <a:gdLst>
                <a:gd name="csX0" fmla="*/ 0 w 3382436"/>
                <a:gd name="csY0" fmla="*/ 0 h 69035"/>
                <a:gd name="csX1" fmla="*/ 13393 w 3382436"/>
                <a:gd name="csY1" fmla="*/ 1350 h 69035"/>
                <a:gd name="csX2" fmla="*/ 3369043 w 3382436"/>
                <a:gd name="csY2" fmla="*/ 1350 h 69035"/>
                <a:gd name="csX3" fmla="*/ 3382436 w 3382436"/>
                <a:gd name="csY3" fmla="*/ 0 h 69035"/>
                <a:gd name="csX4" fmla="*/ 3354846 w 3382436"/>
                <a:gd name="csY4" fmla="*/ 22764 h 69035"/>
                <a:gd name="csX5" fmla="*/ 3203365 w 3382436"/>
                <a:gd name="csY5" fmla="*/ 69035 h 69035"/>
                <a:gd name="csX6" fmla="*/ 179071 w 3382436"/>
                <a:gd name="csY6" fmla="*/ 69035 h 69035"/>
                <a:gd name="csX7" fmla="*/ 27590 w 3382436"/>
                <a:gd name="csY7" fmla="*/ 22764 h 690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3382436" h="69035">
                  <a:moveTo>
                    <a:pt x="0" y="0"/>
                  </a:moveTo>
                  <a:lnTo>
                    <a:pt x="13393" y="1350"/>
                  </a:lnTo>
                  <a:lnTo>
                    <a:pt x="3369043" y="1350"/>
                  </a:lnTo>
                  <a:lnTo>
                    <a:pt x="3382436" y="0"/>
                  </a:lnTo>
                  <a:lnTo>
                    <a:pt x="3354846" y="22764"/>
                  </a:lnTo>
                  <a:cubicBezTo>
                    <a:pt x="3311605" y="51977"/>
                    <a:pt x="3259477" y="69035"/>
                    <a:pt x="3203365" y="69035"/>
                  </a:cubicBezTo>
                  <a:lnTo>
                    <a:pt x="179071" y="69035"/>
                  </a:lnTo>
                  <a:cubicBezTo>
                    <a:pt x="122959" y="69035"/>
                    <a:pt x="70831" y="51977"/>
                    <a:pt x="27590" y="2276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Book"/>
                <a:ea typeface="+mn-ea"/>
                <a:cs typeface="+mn-cs"/>
              </a:endParaRPr>
            </a:p>
          </p:txBody>
        </p:sp>
        <p:pic>
          <p:nvPicPr>
            <p:cNvPr id="9" name="id-8BF6C89D-5780-4DDB-828B-4FCDDD401E37" descr="Screenshot 2025-12-17 at 3.25.46 PM.png">
              <a:extLst>
                <a:ext uri="{FF2B5EF4-FFF2-40B4-BE49-F238E27FC236}">
                  <a16:creationId xmlns:a16="http://schemas.microsoft.com/office/drawing/2014/main" id="{E3023C57-52AF-1EE2-1DD1-FE0805021B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4893" y="2166198"/>
              <a:ext cx="1771075" cy="761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AC7D1B6-AD7E-02BF-E9B9-0EDDA3B1EFB9}"/>
                </a:ext>
              </a:extLst>
            </p:cNvPr>
            <p:cNvSpPr txBox="1"/>
            <p:nvPr/>
          </p:nvSpPr>
          <p:spPr>
            <a:xfrm>
              <a:off x="255911" y="4858950"/>
              <a:ext cx="37490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</a:rPr>
                <a:t>Diseño, </a:t>
              </a:r>
              <a:r>
                <a:rPr lang="es-AR" sz="1600" b="1" dirty="0">
                  <a:solidFill>
                    <a:srgbClr val="000000"/>
                  </a:solidFill>
                  <a:latin typeface="Futura Next DemiBold" panose="020B0602020204020303" pitchFamily="34" charset="77"/>
                </a:rPr>
                <a:t>c</a:t>
              </a:r>
              <a:r>
                <a:rPr kumimoji="0" lang="es-A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</a:rPr>
                <a:t>onstrucción</a:t>
              </a:r>
              <a:r>
                <a:rPr lang="es-AR" sz="1600" b="1" dirty="0">
                  <a:solidFill>
                    <a:srgbClr val="000000"/>
                  </a:solidFill>
                  <a:latin typeface="Futura Next DemiBold" panose="020B0602020204020303" pitchFamily="34" charset="77"/>
                </a:rPr>
                <a:t>, e</a:t>
              </a:r>
              <a:r>
                <a:rPr kumimoji="0" lang="es-A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</a:rPr>
                <a:t>jecución</a:t>
              </a: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</a:rPr>
                <a:t> y gobierno</a:t>
              </a:r>
              <a:r>
                <a:rPr kumimoji="0" lang="es-AR" sz="1600" b="1" i="0" u="none" strike="noStrike" kern="1200" cap="none" spc="0" normalizeH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</a:rPr>
                <a:t> </a:t>
              </a: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</a:rPr>
                <a:t>de </a:t>
              </a:r>
              <a:r>
                <a:rPr kumimoji="0" lang="es-A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</a:rPr>
                <a:t>Workflows</a:t>
              </a: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</a:rPr>
                <a:t> </a:t>
              </a:r>
              <a:r>
                <a:rPr kumimoji="0" lang="es-A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</a:rPr>
                <a:t>Agénticos</a:t>
              </a:r>
              <a:br>
                <a:rPr kumimoji="0" lang="es-AR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</a:rPr>
              </a:br>
              <a:endParaRPr kumimoji="0" lang="es-AR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77"/>
                <a:ea typeface="+mn-ea"/>
                <a:cs typeface="+mn-cs"/>
                <a:sym typeface="Futura Next Book" panose="020B0502020204020303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 panose="020B0502020204020303" pitchFamily="34" charset="77"/>
                  <a:ea typeface="+mn-ea"/>
                  <a:cs typeface="+mn-cs"/>
                </a:rPr>
                <a:t>Un entorno de alto nivel para la orquestación de agentes, con capacidades conversacionales, </a:t>
              </a:r>
              <a:r>
                <a:rPr lang="es-AR" sz="1400" noProof="0" dirty="0">
                  <a:solidFill>
                    <a:srgbClr val="000000"/>
                  </a:solidFill>
                  <a:latin typeface="Futura Next Book" panose="020B0502020204020303" pitchFamily="34" charset="77"/>
                </a:rPr>
                <a:t>desarrollo </a:t>
              </a:r>
              <a:r>
                <a:rPr kumimoji="0" lang="es-A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 panose="020B0502020204020303" pitchFamily="34" charset="77"/>
                  <a:ea typeface="+mn-ea"/>
                  <a:cs typeface="+mn-cs"/>
                </a:rPr>
                <a:t>visual y creación de interfases para la colaboración entre humanos y agentes.</a:t>
              </a:r>
              <a:endParaRPr kumimoji="0" lang="es-AR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77"/>
                <a:ea typeface="+mn-ea"/>
                <a:cs typeface="+mn-cs"/>
                <a:sym typeface="Futura Next Book" panose="020B0502020204020303" pitchFamily="34" charset="0"/>
              </a:endParaRP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0933DFA-D830-B858-8951-B05D603A820A}"/>
              </a:ext>
            </a:extLst>
          </p:cNvPr>
          <p:cNvGrpSpPr/>
          <p:nvPr/>
        </p:nvGrpSpPr>
        <p:grpSpPr>
          <a:xfrm>
            <a:off x="8027499" y="1873405"/>
            <a:ext cx="3749040" cy="4658442"/>
            <a:chOff x="8027499" y="1873405"/>
            <a:chExt cx="3749040" cy="465844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816F8AB-2BFF-2249-27F7-A3D0A41197EA}"/>
                </a:ext>
              </a:extLst>
            </p:cNvPr>
            <p:cNvSpPr txBox="1"/>
            <p:nvPr/>
          </p:nvSpPr>
          <p:spPr>
            <a:xfrm>
              <a:off x="8027499" y="1873405"/>
              <a:ext cx="3749040" cy="3232452"/>
            </a:xfrm>
            <a:prstGeom prst="roundRect">
              <a:avLst>
                <a:gd name="adj" fmla="val 6085"/>
              </a:avLst>
            </a:prstGeom>
            <a:solidFill>
              <a:schemeClr val="bg1"/>
            </a:solidFill>
            <a:ln w="12700">
              <a:solidFill>
                <a:schemeClr val="bg1">
                  <a:lumMod val="95000"/>
                </a:schemeClr>
              </a:solidFill>
            </a:ln>
          </p:spPr>
          <p:txBody>
            <a:bodyPr wrap="square" tIns="1463040" bIns="91440">
              <a:no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/>
                  <a:ea typeface="+mn-ea"/>
                  <a:cs typeface="+mn-cs"/>
                </a:rPr>
                <a:t>Plataforma de servicios gestionados potenciados y reformulados por la IA </a:t>
              </a:r>
              <a:r>
                <a:rPr kumimoji="0" lang="es-AR" sz="1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/>
                  <a:ea typeface="+mn-ea"/>
                  <a:cs typeface="+mn-cs"/>
                </a:rPr>
                <a:t>Agéntica</a:t>
              </a:r>
              <a:r>
                <a:rPr kumimoji="0" lang="es-AR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/>
                  <a:ea typeface="+mn-ea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/>
                <a:ea typeface="+mn-ea"/>
                <a:cs typeface="+mn-cs"/>
              </a:endParaRP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493ADD3-1D48-D85F-9ECE-CF5EEAA06A17}"/>
                </a:ext>
              </a:extLst>
            </p:cNvPr>
            <p:cNvCxnSpPr>
              <a:cxnSpLocks/>
            </p:cNvCxnSpPr>
            <p:nvPr/>
          </p:nvCxnSpPr>
          <p:spPr>
            <a:xfrm>
              <a:off x="9691917" y="3044952"/>
              <a:ext cx="420204" cy="0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0CBA194-E30D-5CC2-C904-BAB063536842}"/>
                </a:ext>
              </a:extLst>
            </p:cNvPr>
            <p:cNvSpPr/>
            <p:nvPr/>
          </p:nvSpPr>
          <p:spPr>
            <a:xfrm>
              <a:off x="8210801" y="4629499"/>
              <a:ext cx="3382436" cy="69035"/>
            </a:xfrm>
            <a:custGeom>
              <a:avLst/>
              <a:gdLst>
                <a:gd name="csX0" fmla="*/ 0 w 3382436"/>
                <a:gd name="csY0" fmla="*/ 0 h 69035"/>
                <a:gd name="csX1" fmla="*/ 13393 w 3382436"/>
                <a:gd name="csY1" fmla="*/ 1350 h 69035"/>
                <a:gd name="csX2" fmla="*/ 3369043 w 3382436"/>
                <a:gd name="csY2" fmla="*/ 1350 h 69035"/>
                <a:gd name="csX3" fmla="*/ 3382436 w 3382436"/>
                <a:gd name="csY3" fmla="*/ 0 h 69035"/>
                <a:gd name="csX4" fmla="*/ 3354846 w 3382436"/>
                <a:gd name="csY4" fmla="*/ 22764 h 69035"/>
                <a:gd name="csX5" fmla="*/ 3203365 w 3382436"/>
                <a:gd name="csY5" fmla="*/ 69035 h 69035"/>
                <a:gd name="csX6" fmla="*/ 179071 w 3382436"/>
                <a:gd name="csY6" fmla="*/ 69035 h 69035"/>
                <a:gd name="csX7" fmla="*/ 27590 w 3382436"/>
                <a:gd name="csY7" fmla="*/ 22764 h 69035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</a:cxnLst>
              <a:rect l="l" t="t" r="r" b="b"/>
              <a:pathLst>
                <a:path w="3382436" h="69035">
                  <a:moveTo>
                    <a:pt x="0" y="0"/>
                  </a:moveTo>
                  <a:lnTo>
                    <a:pt x="13393" y="1350"/>
                  </a:lnTo>
                  <a:lnTo>
                    <a:pt x="3369043" y="1350"/>
                  </a:lnTo>
                  <a:lnTo>
                    <a:pt x="3382436" y="0"/>
                  </a:lnTo>
                  <a:lnTo>
                    <a:pt x="3354846" y="22764"/>
                  </a:lnTo>
                  <a:cubicBezTo>
                    <a:pt x="3311605" y="51977"/>
                    <a:pt x="3259477" y="69035"/>
                    <a:pt x="3203365" y="69035"/>
                  </a:cubicBezTo>
                  <a:lnTo>
                    <a:pt x="179071" y="69035"/>
                  </a:lnTo>
                  <a:cubicBezTo>
                    <a:pt x="122959" y="69035"/>
                    <a:pt x="70831" y="51977"/>
                    <a:pt x="27590" y="22764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Book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0D01C67-87E6-D373-327D-B528CEEFE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3983" y="2156726"/>
              <a:ext cx="1996073" cy="79245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C2D036-4557-FE3B-AECE-CD584D3063A9}"/>
                </a:ext>
              </a:extLst>
            </p:cNvPr>
            <p:cNvSpPr txBox="1"/>
            <p:nvPr/>
          </p:nvSpPr>
          <p:spPr>
            <a:xfrm>
              <a:off x="8035118" y="4869854"/>
              <a:ext cx="3741421" cy="16619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  <a:sym typeface="Futura Next Book" panose="020B0502020204020303" pitchFamily="34" charset="0"/>
                </a:rPr>
                <a:t>Operación y </a:t>
              </a:r>
              <a:r>
                <a:rPr lang="es-AR" sz="1600" b="1" dirty="0">
                  <a:solidFill>
                    <a:srgbClr val="000000"/>
                  </a:solidFill>
                  <a:latin typeface="Futura Next DemiBold" panose="020B0602020204020303" pitchFamily="34" charset="77"/>
                  <a:sym typeface="Futura Next Book" panose="020B0502020204020303" pitchFamily="34" charset="0"/>
                </a:rPr>
                <a:t>mantenimiento autónomos</a:t>
              </a:r>
              <a:r>
                <a:rPr kumimoji="0" lang="es-A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  <a:sym typeface="Futura Next Book" panose="020B0502020204020303" pitchFamily="34" charset="0"/>
                </a:rPr>
                <a:t> de </a:t>
              </a:r>
              <a:r>
                <a:rPr lang="es-AR" sz="1600" b="1" dirty="0">
                  <a:solidFill>
                    <a:srgbClr val="000000"/>
                  </a:solidFill>
                  <a:latin typeface="Futura Next DemiBold" panose="020B0602020204020303" pitchFamily="34" charset="77"/>
                  <a:sym typeface="Futura Next Book" panose="020B0502020204020303" pitchFamily="34" charset="0"/>
                </a:rPr>
                <a:t>s</a:t>
              </a:r>
              <a:r>
                <a:rPr kumimoji="0" lang="es-A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DemiBold" panose="020B0602020204020303" pitchFamily="34" charset="77"/>
                  <a:ea typeface="+mn-ea"/>
                  <a:cs typeface="+mn-cs"/>
                  <a:sym typeface="Futura Next Book" panose="020B0502020204020303" pitchFamily="34" charset="0"/>
                </a:rPr>
                <a:t>oftware</a:t>
              </a:r>
              <a:endPara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DemiBold" panose="020B0602020204020303" pitchFamily="34" charset="77"/>
                <a:ea typeface="+mn-ea"/>
                <a:cs typeface="+mn-cs"/>
                <a:sym typeface="Futura Next Book" panose="020B0502020204020303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A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DemiBold" panose="020B0602020204020303" pitchFamily="34" charset="77"/>
                <a:ea typeface="+mn-ea"/>
                <a:cs typeface="+mn-cs"/>
                <a:sym typeface="Futura Next Book" panose="020B0502020204020303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AR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utura Next Book"/>
                  <a:ea typeface="+mn-ea"/>
                  <a:cs typeface="+mn-cs"/>
                  <a:sym typeface="Futura Next Book" panose="020B0502020204020303" pitchFamily="34" charset="0"/>
                </a:rPr>
                <a:t>Garantizando estabilidad y longevidad al mantener los sistemas robustos y actualizados mediante automatización inteligente.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0407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98FE4748-B82B-96F2-1183-4042BA5719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337"/>
          <a:stretch>
            <a:fillRect/>
          </a:stretch>
        </p:blipFill>
        <p:spPr>
          <a:xfrm>
            <a:off x="0" y="0"/>
            <a:ext cx="12234825" cy="8637234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6C4F478-D99F-50AE-26FB-96BC5DFFFA7E}"/>
              </a:ext>
            </a:extLst>
          </p:cNvPr>
          <p:cNvSpPr/>
          <p:nvPr/>
        </p:nvSpPr>
        <p:spPr>
          <a:xfrm>
            <a:off x="2054432" y="2707574"/>
            <a:ext cx="2838202" cy="2582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2" name="Rectangle 44">
            <a:extLst>
              <a:ext uri="{FF2B5EF4-FFF2-40B4-BE49-F238E27FC236}">
                <a16:creationId xmlns:a16="http://schemas.microsoft.com/office/drawing/2014/main" id="{62AE69D0-E9A1-1BB6-3427-350597C771F0}"/>
              </a:ext>
            </a:extLst>
          </p:cNvPr>
          <p:cNvSpPr/>
          <p:nvPr/>
        </p:nvSpPr>
        <p:spPr>
          <a:xfrm>
            <a:off x="88454" y="516388"/>
            <a:ext cx="5267316" cy="493014"/>
          </a:xfrm>
          <a:prstGeom prst="rect">
            <a:avLst/>
          </a:prstGeom>
          <a:solidFill>
            <a:srgbClr val="0D05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DemiBold" panose="020B0702020204020203" pitchFamily="34" charset="0"/>
              </a:rPr>
              <a:t>Welcome</a:t>
            </a:r>
            <a:r>
              <a:rPr kumimoji="0" lang="es-A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DemiBold" panose="020B0702020204020203" pitchFamily="34" charset="0"/>
              </a:rPr>
              <a:t> </a:t>
            </a:r>
            <a:r>
              <a:rPr kumimoji="0" lang="es-AR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DemiBold" panose="020B0702020204020203" pitchFamily="34" charset="0"/>
              </a:rPr>
              <a:t>to</a:t>
            </a:r>
            <a:r>
              <a:rPr kumimoji="0" lang="es-A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DemiBold" panose="020B0702020204020203" pitchFamily="34" charset="0"/>
              </a:rPr>
              <a:t> </a:t>
            </a:r>
            <a:r>
              <a:rPr kumimoji="0" lang="es-AR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DemiBold" panose="020B0702020204020203" pitchFamily="34" charset="0"/>
              </a:rPr>
              <a:t>our</a:t>
            </a:r>
            <a:r>
              <a:rPr kumimoji="0" lang="es-A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DemiBold" panose="020B0702020204020203" pitchFamily="34" charset="0"/>
              </a:rPr>
              <a:t> </a:t>
            </a:r>
            <a:r>
              <a:rPr kumimoji="0" lang="es-AR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DemiBold" panose="020B0702020204020203" pitchFamily="34" charset="0"/>
              </a:rPr>
              <a:t>Agent</a:t>
            </a:r>
            <a:r>
              <a:rPr kumimoji="0" lang="es-AR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DemiBold" panose="020B0702020204020203" pitchFamily="34" charset="0"/>
              </a:rPr>
              <a:t> Catalogue</a:t>
            </a:r>
          </a:p>
        </p:txBody>
      </p:sp>
    </p:spTree>
    <p:extLst>
      <p:ext uri="{BB962C8B-B14F-4D97-AF65-F5344CB8AC3E}">
        <p14:creationId xmlns:p14="http://schemas.microsoft.com/office/powerpoint/2010/main" val="3455120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B82D5-55BC-8EE2-19B7-EDFA92EB7E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n 22">
            <a:extLst>
              <a:ext uri="{FF2B5EF4-FFF2-40B4-BE49-F238E27FC236}">
                <a16:creationId xmlns:a16="http://schemas.microsoft.com/office/drawing/2014/main" id="{75C35A27-273C-13F0-1220-5C5329BEC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015"/>
            <a:ext cx="12198601" cy="240856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D77C373-90F2-07F5-BC90-7DEB14F9A082}"/>
              </a:ext>
            </a:extLst>
          </p:cNvPr>
          <p:cNvSpPr/>
          <p:nvPr/>
        </p:nvSpPr>
        <p:spPr>
          <a:xfrm>
            <a:off x="4428000" y="1431367"/>
            <a:ext cx="3336000" cy="4588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Next Book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E02858-7EBB-B27B-9B3F-A7469E3E6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503DF1-F67E-6E40-91A8-9FF75DB8059E}" type="slidenum">
              <a:rPr kumimoji="0" lang="es-AR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77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27BC5F-AE9E-B619-DFC8-3BF93E499118}"/>
              </a:ext>
            </a:extLst>
          </p:cNvPr>
          <p:cNvSpPr/>
          <p:nvPr/>
        </p:nvSpPr>
        <p:spPr>
          <a:xfrm>
            <a:off x="0" y="1431367"/>
            <a:ext cx="4428000" cy="4588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Next Book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ADB580-BD0F-4AC7-D772-A054C29B6DB4}"/>
              </a:ext>
            </a:extLst>
          </p:cNvPr>
          <p:cNvSpPr/>
          <p:nvPr/>
        </p:nvSpPr>
        <p:spPr>
          <a:xfrm>
            <a:off x="7762810" y="1431367"/>
            <a:ext cx="4429190" cy="4588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Next Book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6B0801A-9A88-D8C8-1233-771FD3248DB9}"/>
              </a:ext>
            </a:extLst>
          </p:cNvPr>
          <p:cNvSpPr txBox="1"/>
          <p:nvPr/>
        </p:nvSpPr>
        <p:spPr>
          <a:xfrm>
            <a:off x="435010" y="1570812"/>
            <a:ext cx="362536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rgbClr val="FE414D"/>
                </a:solidFill>
                <a:effectLst/>
                <a:uLnTx/>
                <a:uFillTx/>
                <a:latin typeface="Futura Next DemiBold" panose="020B0602020204020303" pitchFamily="34" charset="77"/>
                <a:ea typeface="+mn-ea"/>
                <a:cs typeface="+mn-cs"/>
              </a:rPr>
              <a:t>Tecnologías </a:t>
            </a:r>
            <a:r>
              <a:rPr lang="es-AR" sz="1600" b="1" dirty="0">
                <a:solidFill>
                  <a:srgbClr val="FE414D"/>
                </a:solidFill>
                <a:latin typeface="Futura Next DemiBold" panose="020B0602020204020303" pitchFamily="34" charset="77"/>
              </a:rPr>
              <a:t>l</a:t>
            </a:r>
            <a:r>
              <a:rPr kumimoji="0" lang="es-A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E414D"/>
                </a:solidFill>
                <a:effectLst/>
                <a:uLnTx/>
                <a:uFillTx/>
                <a:latin typeface="Futura Next DemiBold" panose="020B0602020204020303" pitchFamily="34" charset="77"/>
                <a:ea typeface="+mn-ea"/>
                <a:cs typeface="+mn-cs"/>
              </a:rPr>
              <a:t>egadas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rgbClr val="FE414D"/>
                </a:solidFill>
                <a:effectLst/>
                <a:uLnTx/>
                <a:uFillTx/>
                <a:latin typeface="Futura Next DemiBold" panose="020B0602020204020303" pitchFamily="34" charset="77"/>
                <a:ea typeface="+mn-ea"/>
                <a:cs typeface="+mn-cs"/>
              </a:rPr>
              <a:t> de partida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235B10E-0B8D-E4B3-8C31-2D4110927C54}"/>
              </a:ext>
            </a:extLst>
          </p:cNvPr>
          <p:cNvSpPr txBox="1">
            <a:spLocks/>
          </p:cNvSpPr>
          <p:nvPr/>
        </p:nvSpPr>
        <p:spPr>
          <a:xfrm>
            <a:off x="699021" y="1981064"/>
            <a:ext cx="3336000" cy="1146624"/>
          </a:xfrm>
          <a:prstGeom prst="rect">
            <a:avLst/>
          </a:prstGeom>
          <a:noFill/>
        </p:spPr>
        <p:txBody>
          <a:bodyPr wrap="square" numCol="2" rtlCol="0" anchor="ctr">
            <a:noAutofit/>
          </a:bodyPr>
          <a:lstStyle/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Adobe Flex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Apache Camel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BlazeDS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C++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J2EE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Java 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PHP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PL/SQL </a:t>
            </a: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Stored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procedures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Visual Basic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74C5DD-A812-D93D-7FCE-042FCEEC8457}"/>
              </a:ext>
            </a:extLst>
          </p:cNvPr>
          <p:cNvSpPr txBox="1"/>
          <p:nvPr/>
        </p:nvSpPr>
        <p:spPr>
          <a:xfrm rot="16200000">
            <a:off x="-17989" y="2423108"/>
            <a:ext cx="1173600" cy="262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+mn-cs"/>
              </a:rPr>
              <a:t>Backend</a:t>
            </a:r>
            <a:endParaRPr kumimoji="0" lang="es-AR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21E5292-1F44-4B80-7049-B80FB4D36069}"/>
              </a:ext>
            </a:extLst>
          </p:cNvPr>
          <p:cNvSpPr txBox="1">
            <a:spLocks/>
          </p:cNvSpPr>
          <p:nvPr/>
        </p:nvSpPr>
        <p:spPr>
          <a:xfrm>
            <a:off x="699021" y="3237138"/>
            <a:ext cx="3336000" cy="1042385"/>
          </a:xfrm>
          <a:prstGeom prst="rect">
            <a:avLst/>
          </a:prstGeom>
          <a:noFill/>
        </p:spPr>
        <p:txBody>
          <a:bodyPr wrap="square" numCol="2" rtlCol="0" anchor="ctr">
            <a:noAutofit/>
          </a:bodyPr>
          <a:lstStyle/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Adobe Flex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AngularJS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BlazeDS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ExtJS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Java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JSF 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JSP 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JQuery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Struts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06EC0ED-2817-8490-3C99-5B04E4906877}"/>
              </a:ext>
            </a:extLst>
          </p:cNvPr>
          <p:cNvSpPr txBox="1"/>
          <p:nvPr/>
        </p:nvSpPr>
        <p:spPr>
          <a:xfrm rot="16200000">
            <a:off x="-18716" y="3627525"/>
            <a:ext cx="1173865" cy="2616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+mn-cs"/>
              </a:rPr>
              <a:t>Frontend</a:t>
            </a:r>
            <a:r>
              <a:rPr kumimoji="0" lang="es-AR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+mn-cs"/>
              </a:rPr>
              <a:t> UI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F3E00B7-38CD-F665-BA11-5D8F11697E96}"/>
              </a:ext>
            </a:extLst>
          </p:cNvPr>
          <p:cNvSpPr txBox="1">
            <a:spLocks/>
          </p:cNvSpPr>
          <p:nvPr/>
        </p:nvSpPr>
        <p:spPr>
          <a:xfrm>
            <a:off x="699021" y="4430975"/>
            <a:ext cx="3336000" cy="617631"/>
          </a:xfrm>
          <a:prstGeom prst="rect">
            <a:avLst/>
          </a:prstGeom>
          <a:noFill/>
        </p:spPr>
        <p:txBody>
          <a:bodyPr wrap="square" numCol="2" rtlCol="0" anchor="ctr">
            <a:noAutofit/>
          </a:bodyPr>
          <a:lstStyle>
            <a:defPPr>
              <a:defRPr lang="en-US"/>
            </a:defPPr>
            <a:lvl1pPr marL="171450" indent="-171450" fontAlgn="ctr">
              <a:spcAft>
                <a:spcPts val="400"/>
              </a:spcAft>
              <a:buFont typeface="Arial" panose="020B0604020202020204" pitchFamily="34" charset="0"/>
              <a:buChar char="•"/>
              <a:defRPr sz="1100" b="0" u="none" strike="noStrike" cap="none">
                <a:effectLst/>
                <a:latin typeface="Futura Next Book" panose="020B0502020204020303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Native Windows </a:t>
            </a: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Forms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Visual Basic 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WinForms / WCF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A50DBC2-25F8-BE9F-A5D9-AB1D98F8BD40}"/>
              </a:ext>
            </a:extLst>
          </p:cNvPr>
          <p:cNvSpPr txBox="1"/>
          <p:nvPr/>
        </p:nvSpPr>
        <p:spPr>
          <a:xfrm rot="16200000">
            <a:off x="203778" y="4608985"/>
            <a:ext cx="728877" cy="2616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+mn-cs"/>
              </a:rPr>
              <a:t>Desktop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3C2921-A444-B823-3B7D-6310CA63C842}"/>
              </a:ext>
            </a:extLst>
          </p:cNvPr>
          <p:cNvSpPr txBox="1">
            <a:spLocks/>
          </p:cNvSpPr>
          <p:nvPr/>
        </p:nvSpPr>
        <p:spPr>
          <a:xfrm>
            <a:off x="699021" y="5196288"/>
            <a:ext cx="3336000" cy="617631"/>
          </a:xfrm>
          <a:prstGeom prst="rect">
            <a:avLst/>
          </a:prstGeom>
          <a:noFill/>
        </p:spPr>
        <p:txBody>
          <a:bodyPr wrap="square" numCol="2" rtlCol="0" anchor="ctr">
            <a:noAutofit/>
          </a:bodyPr>
          <a:lstStyle>
            <a:defPPr>
              <a:defRPr lang="en-US"/>
            </a:defPPr>
            <a:lvl1pPr marL="171450" indent="-171450" fontAlgn="ctr">
              <a:spcAft>
                <a:spcPts val="400"/>
              </a:spcAft>
              <a:buFont typeface="Arial" panose="020B0604020202020204" pitchFamily="34" charset="0"/>
              <a:buChar char="•"/>
              <a:defRPr sz="1100" b="0" u="none" strike="noStrike" cap="none">
                <a:effectLst/>
                <a:latin typeface="Futura Next Book" panose="020B0502020204020303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Kotlin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Swift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Xamarin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FCD8E68-7E77-6FB3-8B7B-9935A180FAE7}"/>
              </a:ext>
            </a:extLst>
          </p:cNvPr>
          <p:cNvSpPr txBox="1"/>
          <p:nvPr/>
        </p:nvSpPr>
        <p:spPr>
          <a:xfrm rot="16200000">
            <a:off x="203778" y="5374298"/>
            <a:ext cx="728877" cy="2616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+mn-cs"/>
              </a:rPr>
              <a:t>Mobile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41BB6FD-85CC-4E8A-B4E6-782742FA19B2}"/>
              </a:ext>
            </a:extLst>
          </p:cNvPr>
          <p:cNvCxnSpPr>
            <a:cxnSpLocks/>
          </p:cNvCxnSpPr>
          <p:nvPr/>
        </p:nvCxnSpPr>
        <p:spPr>
          <a:xfrm flipV="1">
            <a:off x="437411" y="3156287"/>
            <a:ext cx="3597610" cy="132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77B310C-11FB-45AF-93FD-0598B9FC1349}"/>
              </a:ext>
            </a:extLst>
          </p:cNvPr>
          <p:cNvCxnSpPr>
            <a:cxnSpLocks/>
          </p:cNvCxnSpPr>
          <p:nvPr/>
        </p:nvCxnSpPr>
        <p:spPr>
          <a:xfrm flipV="1">
            <a:off x="437411" y="4358921"/>
            <a:ext cx="3597610" cy="132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EDB39E8-82D2-F842-2DA3-4A8B0427B6C2}"/>
              </a:ext>
            </a:extLst>
          </p:cNvPr>
          <p:cNvCxnSpPr>
            <a:cxnSpLocks/>
          </p:cNvCxnSpPr>
          <p:nvPr/>
        </p:nvCxnSpPr>
        <p:spPr>
          <a:xfrm flipV="1">
            <a:off x="437411" y="5114295"/>
            <a:ext cx="3597610" cy="132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F219FCA-4509-C9C9-8E8A-A025DAD959F6}"/>
              </a:ext>
            </a:extLst>
          </p:cNvPr>
          <p:cNvSpPr txBox="1"/>
          <p:nvPr/>
        </p:nvSpPr>
        <p:spPr>
          <a:xfrm>
            <a:off x="8129228" y="1570812"/>
            <a:ext cx="3625361" cy="2462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E414D"/>
                </a:solidFill>
                <a:effectLst/>
                <a:uLnTx/>
                <a:uFillTx/>
                <a:latin typeface="Futura Next DemiBold" panose="020B0602020204020303" pitchFamily="34" charset="77"/>
                <a:ea typeface="+mn-ea"/>
                <a:cs typeface="+mn-cs"/>
              </a:rPr>
              <a:t>Tecnologias</a:t>
            </a:r>
            <a:r>
              <a:rPr kumimoji="0" lang="es-AR" sz="1600" b="1" i="0" u="none" strike="noStrike" kern="1200" cap="none" spc="0" normalizeH="0" baseline="0" noProof="0" dirty="0">
                <a:ln>
                  <a:noFill/>
                </a:ln>
                <a:solidFill>
                  <a:srgbClr val="FE414D"/>
                </a:solidFill>
                <a:effectLst/>
                <a:uLnTx/>
                <a:uFillTx/>
                <a:latin typeface="Futura Next DemiBold" panose="020B0602020204020303" pitchFamily="34" charset="77"/>
                <a:ea typeface="+mn-ea"/>
                <a:cs typeface="+mn-cs"/>
              </a:rPr>
              <a:t> de llegada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1B1BF3-EA6D-27E2-E046-6A1724B999B4}"/>
              </a:ext>
            </a:extLst>
          </p:cNvPr>
          <p:cNvSpPr txBox="1">
            <a:spLocks/>
          </p:cNvSpPr>
          <p:nvPr/>
        </p:nvSpPr>
        <p:spPr>
          <a:xfrm>
            <a:off x="8393239" y="2076516"/>
            <a:ext cx="3336000" cy="1042385"/>
          </a:xfrm>
          <a:prstGeom prst="rect">
            <a:avLst/>
          </a:prstGeom>
          <a:noFill/>
        </p:spPr>
        <p:txBody>
          <a:bodyPr wrap="square" numCol="2" rtlCol="0" anchor="ctr">
            <a:noAutofit/>
          </a:bodyPr>
          <a:lstStyle>
            <a:defPPr>
              <a:defRPr lang="en-US"/>
            </a:defPPr>
            <a:lvl1pPr marL="171450" indent="-171450" fontAlgn="ctr">
              <a:spcAft>
                <a:spcPts val="400"/>
              </a:spcAft>
              <a:buFont typeface="Arial" panose="020B0604020202020204" pitchFamily="34" charset="0"/>
              <a:buChar char="•"/>
              <a:defRPr sz="1100" b="0" u="none" strike="noStrike" cap="none">
                <a:effectLst/>
                <a:latin typeface="Futura Next Book" panose="020B0502020204020303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C#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Java 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NodeJS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PHP/Laravel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Spring </a:t>
            </a: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Boot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Microservices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.NET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29760F5-5371-18F3-31E5-B51336F2D68A}"/>
              </a:ext>
            </a:extLst>
          </p:cNvPr>
          <p:cNvSpPr txBox="1"/>
          <p:nvPr/>
        </p:nvSpPr>
        <p:spPr>
          <a:xfrm rot="16200000">
            <a:off x="7633029" y="2466308"/>
            <a:ext cx="1260000" cy="26280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+mn-cs"/>
              </a:rPr>
              <a:t>Backend</a:t>
            </a:r>
            <a:endParaRPr kumimoji="0" lang="es-AR" sz="1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0497DD1-84AD-1F30-E3C1-7B62B0007707}"/>
              </a:ext>
            </a:extLst>
          </p:cNvPr>
          <p:cNvSpPr txBox="1">
            <a:spLocks/>
          </p:cNvSpPr>
          <p:nvPr/>
        </p:nvSpPr>
        <p:spPr>
          <a:xfrm>
            <a:off x="8393239" y="3487889"/>
            <a:ext cx="3336000" cy="861475"/>
          </a:xfrm>
          <a:prstGeom prst="rect">
            <a:avLst/>
          </a:prstGeom>
          <a:noFill/>
        </p:spPr>
        <p:txBody>
          <a:bodyPr wrap="square" numCol="2" rtlCol="0" anchor="ctr">
            <a:noAutofit/>
          </a:bodyPr>
          <a:lstStyle>
            <a:defPPr>
              <a:defRPr lang="en-US"/>
            </a:defPPr>
            <a:lvl1pPr marL="171450" indent="-171450" fontAlgn="ctr">
              <a:spcAft>
                <a:spcPts val="400"/>
              </a:spcAft>
              <a:buFont typeface="Arial" panose="020B0604020202020204" pitchFamily="34" charset="0"/>
              <a:buChar char="•"/>
              <a:defRPr sz="1100" b="0" u="none" strike="noStrike" cap="none">
                <a:effectLst/>
                <a:latin typeface="Futura Next Book" panose="020B0502020204020303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Angular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NextJS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React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Vue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Svelte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FDAFB1D-330F-ACDA-8DCE-0A06B85E416F}"/>
              </a:ext>
            </a:extLst>
          </p:cNvPr>
          <p:cNvSpPr txBox="1"/>
          <p:nvPr/>
        </p:nvSpPr>
        <p:spPr>
          <a:xfrm rot="16200000">
            <a:off x="7632434" y="3787821"/>
            <a:ext cx="1260000" cy="2616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+mn-cs"/>
              </a:rPr>
              <a:t>Frontend</a:t>
            </a:r>
            <a:r>
              <a:rPr kumimoji="0" lang="es-AR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+mn-cs"/>
              </a:rPr>
              <a:t> UI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64CC149-3658-D19A-CD5A-645B6D80DD55}"/>
              </a:ext>
            </a:extLst>
          </p:cNvPr>
          <p:cNvSpPr txBox="1">
            <a:spLocks/>
          </p:cNvSpPr>
          <p:nvPr/>
        </p:nvSpPr>
        <p:spPr>
          <a:xfrm>
            <a:off x="8393239" y="4762699"/>
            <a:ext cx="3336000" cy="953684"/>
          </a:xfrm>
          <a:prstGeom prst="rect">
            <a:avLst/>
          </a:prstGeom>
          <a:noFill/>
        </p:spPr>
        <p:txBody>
          <a:bodyPr wrap="square" numCol="2" rtlCol="0" anchor="ctr">
            <a:noAutofit/>
          </a:bodyPr>
          <a:lstStyle>
            <a:defPPr>
              <a:defRPr lang="en-US"/>
            </a:defPPr>
            <a:lvl1pPr marL="171450" indent="-171450" fontAlgn="ctr">
              <a:spcAft>
                <a:spcPts val="400"/>
              </a:spcAft>
              <a:buFont typeface="Arial" panose="020B0604020202020204" pitchFamily="34" charset="0"/>
              <a:buChar char="•"/>
              <a:defRPr sz="1100" b="0" u="none" strike="noStrike" cap="none">
                <a:effectLst/>
                <a:latin typeface="Futura Next Book" panose="020B0502020204020303" pitchFamily="34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Kotlin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Progressive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 Web App (PWA)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Swift</a:t>
            </a: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Flutter</a:t>
            </a:r>
            <a:endParaRPr kumimoji="0" lang="es-AR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171450" marR="0" lvl="0" indent="-17145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s-A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React</a:t>
            </a:r>
            <a:r>
              <a:rPr kumimoji="0" lang="es-AR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 Native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A9D581A-2F0A-F59C-0CF4-579677715BAF}"/>
              </a:ext>
            </a:extLst>
          </p:cNvPr>
          <p:cNvSpPr txBox="1"/>
          <p:nvPr/>
        </p:nvSpPr>
        <p:spPr>
          <a:xfrm rot="16200000">
            <a:off x="7632434" y="5108737"/>
            <a:ext cx="1260000" cy="261610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+mn-cs"/>
              </a:rPr>
              <a:t>Mobile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389C59B-93F1-10AF-F3C1-1039223A38AB}"/>
              </a:ext>
            </a:extLst>
          </p:cNvPr>
          <p:cNvCxnSpPr>
            <a:cxnSpLocks/>
          </p:cNvCxnSpPr>
          <p:nvPr/>
        </p:nvCxnSpPr>
        <p:spPr>
          <a:xfrm flipV="1">
            <a:off x="8131629" y="3258101"/>
            <a:ext cx="3597610" cy="132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5F8D309-9337-3874-2944-B207E5531072}"/>
              </a:ext>
            </a:extLst>
          </p:cNvPr>
          <p:cNvCxnSpPr>
            <a:cxnSpLocks/>
          </p:cNvCxnSpPr>
          <p:nvPr/>
        </p:nvCxnSpPr>
        <p:spPr>
          <a:xfrm flipV="1">
            <a:off x="8131629" y="4579019"/>
            <a:ext cx="3597610" cy="132"/>
          </a:xfrm>
          <a:prstGeom prst="line">
            <a:avLst/>
          </a:prstGeom>
          <a:ln w="63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4502CB8F-35EB-644C-3CE6-51D6468D94E5}"/>
              </a:ext>
            </a:extLst>
          </p:cNvPr>
          <p:cNvCxnSpPr>
            <a:cxnSpLocks/>
          </p:cNvCxnSpPr>
          <p:nvPr/>
        </p:nvCxnSpPr>
        <p:spPr>
          <a:xfrm flipV="1">
            <a:off x="437411" y="1877832"/>
            <a:ext cx="3597610" cy="13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45B7469F-EB61-F2DE-7B7C-967617D04A40}"/>
              </a:ext>
            </a:extLst>
          </p:cNvPr>
          <p:cNvCxnSpPr>
            <a:cxnSpLocks/>
          </p:cNvCxnSpPr>
          <p:nvPr/>
        </p:nvCxnSpPr>
        <p:spPr>
          <a:xfrm flipV="1">
            <a:off x="8131629" y="1877832"/>
            <a:ext cx="3597610" cy="132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45AA6-BD47-9940-401D-09CF634E8D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77"/>
                <a:ea typeface="+mn-ea"/>
                <a:cs typeface="+mn-cs"/>
              </a:rPr>
              <a:t>Copyright Publicis </a:t>
            </a:r>
            <a:r>
              <a:rPr kumimoji="0" lang="es-A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77"/>
                <a:ea typeface="+mn-ea"/>
                <a:cs typeface="+mn-cs"/>
              </a:rPr>
              <a:t>Sapient</a:t>
            </a:r>
            <a:r>
              <a:rPr kumimoji="0" lang="es-A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77"/>
                <a:ea typeface="+mn-ea"/>
                <a:cs typeface="+mn-cs"/>
              </a:rPr>
              <a:t> | </a:t>
            </a:r>
            <a:r>
              <a:rPr kumimoji="0" lang="es-A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77"/>
                <a:ea typeface="+mn-ea"/>
                <a:cs typeface="+mn-cs"/>
              </a:rPr>
              <a:t>Confidential</a:t>
            </a:r>
            <a:endParaRPr kumimoji="0" lang="es-A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77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FB68AACA-26F3-9800-9AE8-C097B77F0C29}"/>
              </a:ext>
            </a:extLst>
          </p:cNvPr>
          <p:cNvSpPr>
            <a:spLocks noChangeAspect="1"/>
          </p:cNvSpPr>
          <p:nvPr/>
        </p:nvSpPr>
        <p:spPr>
          <a:xfrm>
            <a:off x="8327555" y="3373811"/>
            <a:ext cx="135466" cy="135940"/>
          </a:xfrm>
          <a:custGeom>
            <a:avLst/>
            <a:gdLst>
              <a:gd name="connsiteX0" fmla="*/ 640045 w 650880"/>
              <a:gd name="connsiteY0" fmla="*/ 312327 h 653306"/>
              <a:gd name="connsiteX1" fmla="*/ 339715 w 650880"/>
              <a:gd name="connsiteY1" fmla="*/ 10911 h 653306"/>
              <a:gd name="connsiteX2" fmla="*/ 325440 w 650880"/>
              <a:gd name="connsiteY2" fmla="*/ 0 h 653306"/>
              <a:gd name="connsiteX3" fmla="*/ 311166 w 650880"/>
              <a:gd name="connsiteY3" fmla="*/ 10911 h 653306"/>
              <a:gd name="connsiteX4" fmla="*/ 10835 w 650880"/>
              <a:gd name="connsiteY4" fmla="*/ 312327 h 653306"/>
              <a:gd name="connsiteX5" fmla="*/ 0 w 650880"/>
              <a:gd name="connsiteY5" fmla="*/ 326653 h 653306"/>
              <a:gd name="connsiteX6" fmla="*/ 10835 w 650880"/>
              <a:gd name="connsiteY6" fmla="*/ 340980 h 653306"/>
              <a:gd name="connsiteX7" fmla="*/ 311166 w 650880"/>
              <a:gd name="connsiteY7" fmla="*/ 642395 h 653306"/>
              <a:gd name="connsiteX8" fmla="*/ 325440 w 650880"/>
              <a:gd name="connsiteY8" fmla="*/ 653307 h 653306"/>
              <a:gd name="connsiteX9" fmla="*/ 339715 w 650880"/>
              <a:gd name="connsiteY9" fmla="*/ 642395 h 653306"/>
              <a:gd name="connsiteX10" fmla="*/ 640045 w 650880"/>
              <a:gd name="connsiteY10" fmla="*/ 340980 h 653306"/>
              <a:gd name="connsiteX11" fmla="*/ 650881 w 650880"/>
              <a:gd name="connsiteY11" fmla="*/ 326653 h 653306"/>
              <a:gd name="connsiteX12" fmla="*/ 640045 w 650880"/>
              <a:gd name="connsiteY12" fmla="*/ 312327 h 65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880" h="653306">
                <a:moveTo>
                  <a:pt x="640045" y="312327"/>
                </a:moveTo>
                <a:cubicBezTo>
                  <a:pt x="437682" y="256246"/>
                  <a:pt x="395600" y="213968"/>
                  <a:pt x="339715" y="10911"/>
                </a:cubicBezTo>
                <a:cubicBezTo>
                  <a:pt x="337940" y="4453"/>
                  <a:pt x="332097" y="0"/>
                  <a:pt x="325440" y="0"/>
                </a:cubicBezTo>
                <a:cubicBezTo>
                  <a:pt x="318784" y="0"/>
                  <a:pt x="312941" y="4453"/>
                  <a:pt x="311166" y="10911"/>
                </a:cubicBezTo>
                <a:cubicBezTo>
                  <a:pt x="255287" y="214006"/>
                  <a:pt x="213160" y="256240"/>
                  <a:pt x="10835" y="312327"/>
                </a:cubicBezTo>
                <a:cubicBezTo>
                  <a:pt x="4400" y="314109"/>
                  <a:pt x="0" y="319973"/>
                  <a:pt x="0" y="326653"/>
                </a:cubicBezTo>
                <a:cubicBezTo>
                  <a:pt x="0" y="333334"/>
                  <a:pt x="4437" y="339198"/>
                  <a:pt x="10835" y="340980"/>
                </a:cubicBezTo>
                <a:cubicBezTo>
                  <a:pt x="213198" y="397060"/>
                  <a:pt x="255280" y="439339"/>
                  <a:pt x="311166" y="642395"/>
                </a:cubicBezTo>
                <a:cubicBezTo>
                  <a:pt x="312941" y="648853"/>
                  <a:pt x="318784" y="653307"/>
                  <a:pt x="325440" y="653307"/>
                </a:cubicBezTo>
                <a:cubicBezTo>
                  <a:pt x="332097" y="653307"/>
                  <a:pt x="337940" y="648852"/>
                  <a:pt x="339715" y="642395"/>
                </a:cubicBezTo>
                <a:cubicBezTo>
                  <a:pt x="395594" y="439301"/>
                  <a:pt x="437720" y="397067"/>
                  <a:pt x="640045" y="340980"/>
                </a:cubicBezTo>
                <a:cubicBezTo>
                  <a:pt x="646480" y="339198"/>
                  <a:pt x="650881" y="333334"/>
                  <a:pt x="650881" y="326653"/>
                </a:cubicBezTo>
                <a:cubicBezTo>
                  <a:pt x="650881" y="319973"/>
                  <a:pt x="646443" y="314109"/>
                  <a:pt x="640045" y="31232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/>
              <a:ea typeface="+mn-ea"/>
              <a:cs typeface="+mn-cs"/>
              <a:sym typeface="Futura Next Book" panose="020B0502020204020303" pitchFamily="34" charset="0"/>
            </a:endParaRP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1E612F9E-1E48-509A-0306-686F66EED9A2}"/>
              </a:ext>
            </a:extLst>
          </p:cNvPr>
          <p:cNvSpPr>
            <a:spLocks noChangeAspect="1"/>
          </p:cNvSpPr>
          <p:nvPr/>
        </p:nvSpPr>
        <p:spPr>
          <a:xfrm>
            <a:off x="8060651" y="5684006"/>
            <a:ext cx="135466" cy="135940"/>
          </a:xfrm>
          <a:custGeom>
            <a:avLst/>
            <a:gdLst>
              <a:gd name="connsiteX0" fmla="*/ 640045 w 650880"/>
              <a:gd name="connsiteY0" fmla="*/ 312327 h 653306"/>
              <a:gd name="connsiteX1" fmla="*/ 339715 w 650880"/>
              <a:gd name="connsiteY1" fmla="*/ 10911 h 653306"/>
              <a:gd name="connsiteX2" fmla="*/ 325440 w 650880"/>
              <a:gd name="connsiteY2" fmla="*/ 0 h 653306"/>
              <a:gd name="connsiteX3" fmla="*/ 311166 w 650880"/>
              <a:gd name="connsiteY3" fmla="*/ 10911 h 653306"/>
              <a:gd name="connsiteX4" fmla="*/ 10835 w 650880"/>
              <a:gd name="connsiteY4" fmla="*/ 312327 h 653306"/>
              <a:gd name="connsiteX5" fmla="*/ 0 w 650880"/>
              <a:gd name="connsiteY5" fmla="*/ 326653 h 653306"/>
              <a:gd name="connsiteX6" fmla="*/ 10835 w 650880"/>
              <a:gd name="connsiteY6" fmla="*/ 340980 h 653306"/>
              <a:gd name="connsiteX7" fmla="*/ 311166 w 650880"/>
              <a:gd name="connsiteY7" fmla="*/ 642395 h 653306"/>
              <a:gd name="connsiteX8" fmla="*/ 325440 w 650880"/>
              <a:gd name="connsiteY8" fmla="*/ 653307 h 653306"/>
              <a:gd name="connsiteX9" fmla="*/ 339715 w 650880"/>
              <a:gd name="connsiteY9" fmla="*/ 642395 h 653306"/>
              <a:gd name="connsiteX10" fmla="*/ 640045 w 650880"/>
              <a:gd name="connsiteY10" fmla="*/ 340980 h 653306"/>
              <a:gd name="connsiteX11" fmla="*/ 650881 w 650880"/>
              <a:gd name="connsiteY11" fmla="*/ 326653 h 653306"/>
              <a:gd name="connsiteX12" fmla="*/ 640045 w 650880"/>
              <a:gd name="connsiteY12" fmla="*/ 312327 h 65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880" h="653306">
                <a:moveTo>
                  <a:pt x="640045" y="312327"/>
                </a:moveTo>
                <a:cubicBezTo>
                  <a:pt x="437682" y="256246"/>
                  <a:pt x="395600" y="213968"/>
                  <a:pt x="339715" y="10911"/>
                </a:cubicBezTo>
                <a:cubicBezTo>
                  <a:pt x="337940" y="4453"/>
                  <a:pt x="332097" y="0"/>
                  <a:pt x="325440" y="0"/>
                </a:cubicBezTo>
                <a:cubicBezTo>
                  <a:pt x="318784" y="0"/>
                  <a:pt x="312941" y="4453"/>
                  <a:pt x="311166" y="10911"/>
                </a:cubicBezTo>
                <a:cubicBezTo>
                  <a:pt x="255287" y="214006"/>
                  <a:pt x="213160" y="256240"/>
                  <a:pt x="10835" y="312327"/>
                </a:cubicBezTo>
                <a:cubicBezTo>
                  <a:pt x="4400" y="314109"/>
                  <a:pt x="0" y="319973"/>
                  <a:pt x="0" y="326653"/>
                </a:cubicBezTo>
                <a:cubicBezTo>
                  <a:pt x="0" y="333334"/>
                  <a:pt x="4437" y="339198"/>
                  <a:pt x="10835" y="340980"/>
                </a:cubicBezTo>
                <a:cubicBezTo>
                  <a:pt x="213198" y="397060"/>
                  <a:pt x="255280" y="439339"/>
                  <a:pt x="311166" y="642395"/>
                </a:cubicBezTo>
                <a:cubicBezTo>
                  <a:pt x="312941" y="648853"/>
                  <a:pt x="318784" y="653307"/>
                  <a:pt x="325440" y="653307"/>
                </a:cubicBezTo>
                <a:cubicBezTo>
                  <a:pt x="332097" y="653307"/>
                  <a:pt x="337940" y="648852"/>
                  <a:pt x="339715" y="642395"/>
                </a:cubicBezTo>
                <a:cubicBezTo>
                  <a:pt x="395594" y="439301"/>
                  <a:pt x="437720" y="397067"/>
                  <a:pt x="640045" y="340980"/>
                </a:cubicBezTo>
                <a:cubicBezTo>
                  <a:pt x="646480" y="339198"/>
                  <a:pt x="650881" y="333334"/>
                  <a:pt x="650881" y="326653"/>
                </a:cubicBezTo>
                <a:cubicBezTo>
                  <a:pt x="650881" y="319973"/>
                  <a:pt x="646443" y="314109"/>
                  <a:pt x="640045" y="31232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/>
              <a:ea typeface="+mn-ea"/>
              <a:cs typeface="+mn-cs"/>
              <a:sym typeface="Futura Next Book" panose="020B050202020402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BE0B2D-BCEE-0435-BB86-C5034461110C}"/>
              </a:ext>
            </a:extLst>
          </p:cNvPr>
          <p:cNvSpPr txBox="1"/>
          <p:nvPr/>
        </p:nvSpPr>
        <p:spPr>
          <a:xfrm>
            <a:off x="1441450" y="6044261"/>
            <a:ext cx="161290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+ </a:t>
            </a:r>
            <a:r>
              <a:rPr kumimoji="0" lang="es-AR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Many</a:t>
            </a:r>
            <a:r>
              <a:rPr kumimoji="0" lang="es-AR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s-AR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other</a:t>
            </a:r>
            <a:r>
              <a:rPr kumimoji="0" lang="es-AR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s-AR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legacy</a:t>
            </a:r>
            <a:r>
              <a:rPr kumimoji="0" lang="es-AR" sz="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s-AR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0"/>
                <a:ea typeface="+mn-ea"/>
                <a:cs typeface="Arial" panose="020B0604020202020204" pitchFamily="34" charset="0"/>
                <a:sym typeface="Arial"/>
              </a:rPr>
              <a:t>technologies</a:t>
            </a:r>
            <a:endParaRPr kumimoji="0" lang="es-AR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 panose="020B0502020204020303" pitchFamily="34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4A279D9-F67C-1740-3F91-A56705B80C56}"/>
              </a:ext>
            </a:extLst>
          </p:cNvPr>
          <p:cNvSpPr>
            <a:spLocks noChangeAspect="1"/>
          </p:cNvSpPr>
          <p:nvPr/>
        </p:nvSpPr>
        <p:spPr>
          <a:xfrm>
            <a:off x="8060651" y="2084454"/>
            <a:ext cx="135466" cy="135940"/>
          </a:xfrm>
          <a:custGeom>
            <a:avLst/>
            <a:gdLst>
              <a:gd name="connsiteX0" fmla="*/ 640045 w 650880"/>
              <a:gd name="connsiteY0" fmla="*/ 312327 h 653306"/>
              <a:gd name="connsiteX1" fmla="*/ 339715 w 650880"/>
              <a:gd name="connsiteY1" fmla="*/ 10911 h 653306"/>
              <a:gd name="connsiteX2" fmla="*/ 325440 w 650880"/>
              <a:gd name="connsiteY2" fmla="*/ 0 h 653306"/>
              <a:gd name="connsiteX3" fmla="*/ 311166 w 650880"/>
              <a:gd name="connsiteY3" fmla="*/ 10911 h 653306"/>
              <a:gd name="connsiteX4" fmla="*/ 10835 w 650880"/>
              <a:gd name="connsiteY4" fmla="*/ 312327 h 653306"/>
              <a:gd name="connsiteX5" fmla="*/ 0 w 650880"/>
              <a:gd name="connsiteY5" fmla="*/ 326653 h 653306"/>
              <a:gd name="connsiteX6" fmla="*/ 10835 w 650880"/>
              <a:gd name="connsiteY6" fmla="*/ 340980 h 653306"/>
              <a:gd name="connsiteX7" fmla="*/ 311166 w 650880"/>
              <a:gd name="connsiteY7" fmla="*/ 642395 h 653306"/>
              <a:gd name="connsiteX8" fmla="*/ 325440 w 650880"/>
              <a:gd name="connsiteY8" fmla="*/ 653307 h 653306"/>
              <a:gd name="connsiteX9" fmla="*/ 339715 w 650880"/>
              <a:gd name="connsiteY9" fmla="*/ 642395 h 653306"/>
              <a:gd name="connsiteX10" fmla="*/ 640045 w 650880"/>
              <a:gd name="connsiteY10" fmla="*/ 340980 h 653306"/>
              <a:gd name="connsiteX11" fmla="*/ 650881 w 650880"/>
              <a:gd name="connsiteY11" fmla="*/ 326653 h 653306"/>
              <a:gd name="connsiteX12" fmla="*/ 640045 w 650880"/>
              <a:gd name="connsiteY12" fmla="*/ 312327 h 65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880" h="653306">
                <a:moveTo>
                  <a:pt x="640045" y="312327"/>
                </a:moveTo>
                <a:cubicBezTo>
                  <a:pt x="437682" y="256246"/>
                  <a:pt x="395600" y="213968"/>
                  <a:pt x="339715" y="10911"/>
                </a:cubicBezTo>
                <a:cubicBezTo>
                  <a:pt x="337940" y="4453"/>
                  <a:pt x="332097" y="0"/>
                  <a:pt x="325440" y="0"/>
                </a:cubicBezTo>
                <a:cubicBezTo>
                  <a:pt x="318784" y="0"/>
                  <a:pt x="312941" y="4453"/>
                  <a:pt x="311166" y="10911"/>
                </a:cubicBezTo>
                <a:cubicBezTo>
                  <a:pt x="255287" y="214006"/>
                  <a:pt x="213160" y="256240"/>
                  <a:pt x="10835" y="312327"/>
                </a:cubicBezTo>
                <a:cubicBezTo>
                  <a:pt x="4400" y="314109"/>
                  <a:pt x="0" y="319973"/>
                  <a:pt x="0" y="326653"/>
                </a:cubicBezTo>
                <a:cubicBezTo>
                  <a:pt x="0" y="333334"/>
                  <a:pt x="4437" y="339198"/>
                  <a:pt x="10835" y="340980"/>
                </a:cubicBezTo>
                <a:cubicBezTo>
                  <a:pt x="213198" y="397060"/>
                  <a:pt x="255280" y="439339"/>
                  <a:pt x="311166" y="642395"/>
                </a:cubicBezTo>
                <a:cubicBezTo>
                  <a:pt x="312941" y="648853"/>
                  <a:pt x="318784" y="653307"/>
                  <a:pt x="325440" y="653307"/>
                </a:cubicBezTo>
                <a:cubicBezTo>
                  <a:pt x="332097" y="653307"/>
                  <a:pt x="337940" y="648852"/>
                  <a:pt x="339715" y="642395"/>
                </a:cubicBezTo>
                <a:cubicBezTo>
                  <a:pt x="395594" y="439301"/>
                  <a:pt x="437720" y="397067"/>
                  <a:pt x="640045" y="340980"/>
                </a:cubicBezTo>
                <a:cubicBezTo>
                  <a:pt x="646480" y="339198"/>
                  <a:pt x="650881" y="333334"/>
                  <a:pt x="650881" y="326653"/>
                </a:cubicBezTo>
                <a:cubicBezTo>
                  <a:pt x="650881" y="319973"/>
                  <a:pt x="646443" y="314109"/>
                  <a:pt x="640045" y="31232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/>
              <a:ea typeface="+mn-ea"/>
              <a:cs typeface="+mn-cs"/>
              <a:sym typeface="Futura Next Book" panose="020B0502020204020303" pitchFamily="34" charset="0"/>
            </a:endParaRPr>
          </a:p>
        </p:txBody>
      </p: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903FE5CE-2F3B-EE5E-329D-E417A4795EA1}"/>
              </a:ext>
            </a:extLst>
          </p:cNvPr>
          <p:cNvGrpSpPr/>
          <p:nvPr/>
        </p:nvGrpSpPr>
        <p:grpSpPr>
          <a:xfrm>
            <a:off x="4426811" y="2172972"/>
            <a:ext cx="3335999" cy="1584384"/>
            <a:chOff x="4426811" y="2172972"/>
            <a:chExt cx="3335999" cy="1584384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B473B376-983F-8D9A-D2B5-AD6E171B0282}"/>
                </a:ext>
              </a:extLst>
            </p:cNvPr>
            <p:cNvGrpSpPr/>
            <p:nvPr/>
          </p:nvGrpSpPr>
          <p:grpSpPr>
            <a:xfrm>
              <a:off x="4428595" y="2172972"/>
              <a:ext cx="3334215" cy="1551130"/>
              <a:chOff x="4428595" y="1981064"/>
              <a:chExt cx="3334215" cy="1551130"/>
            </a:xfrm>
          </p:grpSpPr>
          <p:cxnSp>
            <p:nvCxnSpPr>
              <p:cNvPr id="122" name="Curved Connector 121">
                <a:extLst>
                  <a:ext uri="{FF2B5EF4-FFF2-40B4-BE49-F238E27FC236}">
                    <a16:creationId xmlns:a16="http://schemas.microsoft.com/office/drawing/2014/main" id="{00FBF2B7-B9C5-6BDA-1193-DBC26E11D1C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81064"/>
                <a:ext cx="1666810" cy="1551130"/>
              </a:xfrm>
              <a:prstGeom prst="curved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Curved Connector 123">
                <a:extLst>
                  <a:ext uri="{FF2B5EF4-FFF2-40B4-BE49-F238E27FC236}">
                    <a16:creationId xmlns:a16="http://schemas.microsoft.com/office/drawing/2014/main" id="{CC4E1434-D9BF-3F99-0610-E2E92E8D1F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28595" y="1981064"/>
                <a:ext cx="1666810" cy="1551130"/>
              </a:xfrm>
              <a:prstGeom prst="curvedConnector3">
                <a:avLst>
                  <a:gd name="adj1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9C3C1ACB-F1D0-D404-0938-7CDC94B0BE67}"/>
                </a:ext>
              </a:extLst>
            </p:cNvPr>
            <p:cNvGrpSpPr/>
            <p:nvPr/>
          </p:nvGrpSpPr>
          <p:grpSpPr>
            <a:xfrm>
              <a:off x="4426811" y="2321698"/>
              <a:ext cx="3323203" cy="1415190"/>
              <a:chOff x="4644441" y="2117004"/>
              <a:chExt cx="2889840" cy="1415190"/>
            </a:xfrm>
          </p:grpSpPr>
          <p:cxnSp>
            <p:nvCxnSpPr>
              <p:cNvPr id="131" name="Curved Connector 130">
                <a:extLst>
                  <a:ext uri="{FF2B5EF4-FFF2-40B4-BE49-F238E27FC236}">
                    <a16:creationId xmlns:a16="http://schemas.microsoft.com/office/drawing/2014/main" id="{7DF0A508-E4D0-8194-F833-D8E70015EA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2117004"/>
                <a:ext cx="1438281" cy="1415190"/>
              </a:xfrm>
              <a:prstGeom prst="curvedConnector3">
                <a:avLst>
                  <a:gd name="adj1" fmla="val 55786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Curved Connector 131">
                <a:extLst>
                  <a:ext uri="{FF2B5EF4-FFF2-40B4-BE49-F238E27FC236}">
                    <a16:creationId xmlns:a16="http://schemas.microsoft.com/office/drawing/2014/main" id="{51943228-A8AD-FE52-E664-E65D02F92EA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644441" y="2117004"/>
                <a:ext cx="1450964" cy="1415190"/>
              </a:xfrm>
              <a:prstGeom prst="curvedConnector3">
                <a:avLst>
                  <a:gd name="adj1" fmla="val 54461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4B04E0CC-D50C-E286-1681-48957351C21A}"/>
                </a:ext>
              </a:extLst>
            </p:cNvPr>
            <p:cNvGrpSpPr/>
            <p:nvPr/>
          </p:nvGrpSpPr>
          <p:grpSpPr>
            <a:xfrm>
              <a:off x="4426811" y="2501193"/>
              <a:ext cx="3323203" cy="1256163"/>
              <a:chOff x="4644441" y="2117004"/>
              <a:chExt cx="2889840" cy="1415190"/>
            </a:xfrm>
          </p:grpSpPr>
          <p:cxnSp>
            <p:nvCxnSpPr>
              <p:cNvPr id="145" name="Curved Connector 144">
                <a:extLst>
                  <a:ext uri="{FF2B5EF4-FFF2-40B4-BE49-F238E27FC236}">
                    <a16:creationId xmlns:a16="http://schemas.microsoft.com/office/drawing/2014/main" id="{E3784641-29E0-219D-B39D-DC62A911A83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2117004"/>
                <a:ext cx="1438281" cy="1415190"/>
              </a:xfrm>
              <a:prstGeom prst="curvedConnector3">
                <a:avLst>
                  <a:gd name="adj1" fmla="val 60286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Curved Connector 145">
                <a:extLst>
                  <a:ext uri="{FF2B5EF4-FFF2-40B4-BE49-F238E27FC236}">
                    <a16:creationId xmlns:a16="http://schemas.microsoft.com/office/drawing/2014/main" id="{E4A87922-BB12-096B-09B3-228FD8D9163A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644441" y="2117004"/>
                <a:ext cx="1450964" cy="1415190"/>
              </a:xfrm>
              <a:prstGeom prst="curvedConnector3">
                <a:avLst>
                  <a:gd name="adj1" fmla="val 5764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7EE001A2-5900-02AC-0422-AF3F0BF942F5}"/>
                </a:ext>
              </a:extLst>
            </p:cNvPr>
            <p:cNvGrpSpPr/>
            <p:nvPr/>
          </p:nvGrpSpPr>
          <p:grpSpPr>
            <a:xfrm>
              <a:off x="4426811" y="2692579"/>
              <a:ext cx="3323203" cy="1064513"/>
              <a:chOff x="4644441" y="2117004"/>
              <a:chExt cx="2889840" cy="1415190"/>
            </a:xfrm>
          </p:grpSpPr>
          <p:cxnSp>
            <p:nvCxnSpPr>
              <p:cNvPr id="150" name="Curved Connector 149">
                <a:extLst>
                  <a:ext uri="{FF2B5EF4-FFF2-40B4-BE49-F238E27FC236}">
                    <a16:creationId xmlns:a16="http://schemas.microsoft.com/office/drawing/2014/main" id="{9DED7ED8-91EB-3B6C-FB86-CA4F2611A5C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2117004"/>
                <a:ext cx="1438281" cy="1415190"/>
              </a:xfrm>
              <a:prstGeom prst="curvedConnector3">
                <a:avLst>
                  <a:gd name="adj1" fmla="val 66072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Curved Connector 150">
                <a:extLst>
                  <a:ext uri="{FF2B5EF4-FFF2-40B4-BE49-F238E27FC236}">
                    <a16:creationId xmlns:a16="http://schemas.microsoft.com/office/drawing/2014/main" id="{B7A6E3AB-C9A8-57E5-9B68-75A6C882479C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644441" y="2117004"/>
                <a:ext cx="1450964" cy="1415190"/>
              </a:xfrm>
              <a:prstGeom prst="curvedConnector3">
                <a:avLst>
                  <a:gd name="adj1" fmla="val 62745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417521D1-2E0D-415A-B6D7-25BE81B319EE}"/>
                </a:ext>
              </a:extLst>
            </p:cNvPr>
            <p:cNvGrpSpPr/>
            <p:nvPr/>
          </p:nvGrpSpPr>
          <p:grpSpPr>
            <a:xfrm>
              <a:off x="4426811" y="2905231"/>
              <a:ext cx="3323203" cy="831658"/>
              <a:chOff x="4644441" y="2117004"/>
              <a:chExt cx="2889840" cy="1415190"/>
            </a:xfrm>
          </p:grpSpPr>
          <p:cxnSp>
            <p:nvCxnSpPr>
              <p:cNvPr id="155" name="Curved Connector 154">
                <a:extLst>
                  <a:ext uri="{FF2B5EF4-FFF2-40B4-BE49-F238E27FC236}">
                    <a16:creationId xmlns:a16="http://schemas.microsoft.com/office/drawing/2014/main" id="{EE0B87C1-9821-0BC4-59D5-B7C5CDF44D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2117004"/>
                <a:ext cx="1438281" cy="1415190"/>
              </a:xfrm>
              <a:prstGeom prst="curvedConnector3">
                <a:avLst>
                  <a:gd name="adj1" fmla="val 73143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Curved Connector 155">
                <a:extLst>
                  <a:ext uri="{FF2B5EF4-FFF2-40B4-BE49-F238E27FC236}">
                    <a16:creationId xmlns:a16="http://schemas.microsoft.com/office/drawing/2014/main" id="{97EBEF81-F952-FCBF-7E8E-A70CED3E0684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644441" y="2117004"/>
                <a:ext cx="1450964" cy="1415190"/>
              </a:xfrm>
              <a:prstGeom prst="curvedConnector3">
                <a:avLst>
                  <a:gd name="adj1" fmla="val 6911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61" name="Freeform 160">
            <a:extLst>
              <a:ext uri="{FF2B5EF4-FFF2-40B4-BE49-F238E27FC236}">
                <a16:creationId xmlns:a16="http://schemas.microsoft.com/office/drawing/2014/main" id="{4BA89158-EE42-B4E0-24C6-4441828C76AA}"/>
              </a:ext>
            </a:extLst>
          </p:cNvPr>
          <p:cNvSpPr>
            <a:spLocks noChangeAspect="1"/>
          </p:cNvSpPr>
          <p:nvPr/>
        </p:nvSpPr>
        <p:spPr>
          <a:xfrm rot="10800000" flipH="1">
            <a:off x="8073889" y="5261064"/>
            <a:ext cx="135466" cy="135940"/>
          </a:xfrm>
          <a:custGeom>
            <a:avLst/>
            <a:gdLst>
              <a:gd name="connsiteX0" fmla="*/ 640045 w 650880"/>
              <a:gd name="connsiteY0" fmla="*/ 312327 h 653306"/>
              <a:gd name="connsiteX1" fmla="*/ 339715 w 650880"/>
              <a:gd name="connsiteY1" fmla="*/ 10911 h 653306"/>
              <a:gd name="connsiteX2" fmla="*/ 325440 w 650880"/>
              <a:gd name="connsiteY2" fmla="*/ 0 h 653306"/>
              <a:gd name="connsiteX3" fmla="*/ 311166 w 650880"/>
              <a:gd name="connsiteY3" fmla="*/ 10911 h 653306"/>
              <a:gd name="connsiteX4" fmla="*/ 10835 w 650880"/>
              <a:gd name="connsiteY4" fmla="*/ 312327 h 653306"/>
              <a:gd name="connsiteX5" fmla="*/ 0 w 650880"/>
              <a:gd name="connsiteY5" fmla="*/ 326653 h 653306"/>
              <a:gd name="connsiteX6" fmla="*/ 10835 w 650880"/>
              <a:gd name="connsiteY6" fmla="*/ 340980 h 653306"/>
              <a:gd name="connsiteX7" fmla="*/ 311166 w 650880"/>
              <a:gd name="connsiteY7" fmla="*/ 642395 h 653306"/>
              <a:gd name="connsiteX8" fmla="*/ 325440 w 650880"/>
              <a:gd name="connsiteY8" fmla="*/ 653307 h 653306"/>
              <a:gd name="connsiteX9" fmla="*/ 339715 w 650880"/>
              <a:gd name="connsiteY9" fmla="*/ 642395 h 653306"/>
              <a:gd name="connsiteX10" fmla="*/ 640045 w 650880"/>
              <a:gd name="connsiteY10" fmla="*/ 340980 h 653306"/>
              <a:gd name="connsiteX11" fmla="*/ 650881 w 650880"/>
              <a:gd name="connsiteY11" fmla="*/ 326653 h 653306"/>
              <a:gd name="connsiteX12" fmla="*/ 640045 w 650880"/>
              <a:gd name="connsiteY12" fmla="*/ 312327 h 65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880" h="653306">
                <a:moveTo>
                  <a:pt x="640045" y="312327"/>
                </a:moveTo>
                <a:cubicBezTo>
                  <a:pt x="437682" y="256246"/>
                  <a:pt x="395600" y="213968"/>
                  <a:pt x="339715" y="10911"/>
                </a:cubicBezTo>
                <a:cubicBezTo>
                  <a:pt x="337940" y="4453"/>
                  <a:pt x="332097" y="0"/>
                  <a:pt x="325440" y="0"/>
                </a:cubicBezTo>
                <a:cubicBezTo>
                  <a:pt x="318784" y="0"/>
                  <a:pt x="312941" y="4453"/>
                  <a:pt x="311166" y="10911"/>
                </a:cubicBezTo>
                <a:cubicBezTo>
                  <a:pt x="255287" y="214006"/>
                  <a:pt x="213160" y="256240"/>
                  <a:pt x="10835" y="312327"/>
                </a:cubicBezTo>
                <a:cubicBezTo>
                  <a:pt x="4400" y="314109"/>
                  <a:pt x="0" y="319973"/>
                  <a:pt x="0" y="326653"/>
                </a:cubicBezTo>
                <a:cubicBezTo>
                  <a:pt x="0" y="333334"/>
                  <a:pt x="4437" y="339198"/>
                  <a:pt x="10835" y="340980"/>
                </a:cubicBezTo>
                <a:cubicBezTo>
                  <a:pt x="213198" y="397060"/>
                  <a:pt x="255280" y="439339"/>
                  <a:pt x="311166" y="642395"/>
                </a:cubicBezTo>
                <a:cubicBezTo>
                  <a:pt x="312941" y="648853"/>
                  <a:pt x="318784" y="653307"/>
                  <a:pt x="325440" y="653307"/>
                </a:cubicBezTo>
                <a:cubicBezTo>
                  <a:pt x="332097" y="653307"/>
                  <a:pt x="337940" y="648852"/>
                  <a:pt x="339715" y="642395"/>
                </a:cubicBezTo>
                <a:cubicBezTo>
                  <a:pt x="395594" y="439301"/>
                  <a:pt x="437720" y="397067"/>
                  <a:pt x="640045" y="340980"/>
                </a:cubicBezTo>
                <a:cubicBezTo>
                  <a:pt x="646480" y="339198"/>
                  <a:pt x="650881" y="333334"/>
                  <a:pt x="650881" y="326653"/>
                </a:cubicBezTo>
                <a:cubicBezTo>
                  <a:pt x="650881" y="319973"/>
                  <a:pt x="646443" y="314109"/>
                  <a:pt x="640045" y="31232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/>
              <a:ea typeface="+mn-ea"/>
              <a:cs typeface="+mn-cs"/>
              <a:sym typeface="Futura Next Book" panose="020B0502020204020303" pitchFamily="34" charset="0"/>
            </a:endParaRPr>
          </a:p>
        </p:txBody>
      </p: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B27C0102-BCDF-792C-CEE8-89293CFB6C63}"/>
              </a:ext>
            </a:extLst>
          </p:cNvPr>
          <p:cNvGrpSpPr/>
          <p:nvPr/>
        </p:nvGrpSpPr>
        <p:grpSpPr>
          <a:xfrm>
            <a:off x="4440049" y="3724102"/>
            <a:ext cx="3335999" cy="1584384"/>
            <a:chOff x="4440049" y="3724102"/>
            <a:chExt cx="3335999" cy="158438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8BB59F5C-F83F-A27F-A759-EDF41F190D47}"/>
                </a:ext>
              </a:extLst>
            </p:cNvPr>
            <p:cNvGrpSpPr/>
            <p:nvPr/>
          </p:nvGrpSpPr>
          <p:grpSpPr>
            <a:xfrm rot="10800000" flipH="1">
              <a:off x="4441833" y="3757356"/>
              <a:ext cx="3334215" cy="1551130"/>
              <a:chOff x="4428595" y="1981064"/>
              <a:chExt cx="3334215" cy="1551130"/>
            </a:xfrm>
          </p:grpSpPr>
          <p:cxnSp>
            <p:nvCxnSpPr>
              <p:cNvPr id="175" name="Curved Connector 174">
                <a:extLst>
                  <a:ext uri="{FF2B5EF4-FFF2-40B4-BE49-F238E27FC236}">
                    <a16:creationId xmlns:a16="http://schemas.microsoft.com/office/drawing/2014/main" id="{4E389A54-C00B-D852-5677-DF8DA46216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1981064"/>
                <a:ext cx="1666810" cy="1551130"/>
              </a:xfrm>
              <a:prstGeom prst="curvedConnector3">
                <a:avLst>
                  <a:gd name="adj1" fmla="val 50000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Curved Connector 175">
                <a:extLst>
                  <a:ext uri="{FF2B5EF4-FFF2-40B4-BE49-F238E27FC236}">
                    <a16:creationId xmlns:a16="http://schemas.microsoft.com/office/drawing/2014/main" id="{DA2C3FBD-D660-19A2-38BB-EAFE92A9A47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28595" y="1981064"/>
                <a:ext cx="1666810" cy="1551130"/>
              </a:xfrm>
              <a:prstGeom prst="curvedConnector3">
                <a:avLst>
                  <a:gd name="adj1" fmla="val 50000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84E8AA84-8324-C878-F3B8-ADDE0D9392FE}"/>
                </a:ext>
              </a:extLst>
            </p:cNvPr>
            <p:cNvGrpSpPr/>
            <p:nvPr/>
          </p:nvGrpSpPr>
          <p:grpSpPr>
            <a:xfrm rot="10800000" flipH="1">
              <a:off x="4440049" y="3744570"/>
              <a:ext cx="3323203" cy="1415190"/>
              <a:chOff x="4644441" y="2117004"/>
              <a:chExt cx="2889840" cy="1415190"/>
            </a:xfrm>
          </p:grpSpPr>
          <p:cxnSp>
            <p:nvCxnSpPr>
              <p:cNvPr id="173" name="Curved Connector 172">
                <a:extLst>
                  <a:ext uri="{FF2B5EF4-FFF2-40B4-BE49-F238E27FC236}">
                    <a16:creationId xmlns:a16="http://schemas.microsoft.com/office/drawing/2014/main" id="{924EEE00-4218-10AC-442F-B208BF6EA4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2117004"/>
                <a:ext cx="1438281" cy="1415190"/>
              </a:xfrm>
              <a:prstGeom prst="curvedConnector3">
                <a:avLst>
                  <a:gd name="adj1" fmla="val 55786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urved Connector 173">
                <a:extLst>
                  <a:ext uri="{FF2B5EF4-FFF2-40B4-BE49-F238E27FC236}">
                    <a16:creationId xmlns:a16="http://schemas.microsoft.com/office/drawing/2014/main" id="{5465CD68-54CF-CC95-037A-E5FE8D1C544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644441" y="2117004"/>
                <a:ext cx="1450964" cy="1415190"/>
              </a:xfrm>
              <a:prstGeom prst="curvedConnector3">
                <a:avLst>
                  <a:gd name="adj1" fmla="val 54461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90C85DD0-5E08-BD5F-8A28-CDD65F1F6AA0}"/>
                </a:ext>
              </a:extLst>
            </p:cNvPr>
            <p:cNvGrpSpPr/>
            <p:nvPr/>
          </p:nvGrpSpPr>
          <p:grpSpPr>
            <a:xfrm rot="10800000" flipH="1">
              <a:off x="4440049" y="3724102"/>
              <a:ext cx="3323203" cy="1256163"/>
              <a:chOff x="4644441" y="2117004"/>
              <a:chExt cx="2889840" cy="1415190"/>
            </a:xfrm>
          </p:grpSpPr>
          <p:cxnSp>
            <p:nvCxnSpPr>
              <p:cNvPr id="171" name="Curved Connector 170">
                <a:extLst>
                  <a:ext uri="{FF2B5EF4-FFF2-40B4-BE49-F238E27FC236}">
                    <a16:creationId xmlns:a16="http://schemas.microsoft.com/office/drawing/2014/main" id="{FA11C111-24F4-46FF-8D40-55BE971BAD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2117004"/>
                <a:ext cx="1438281" cy="1415190"/>
              </a:xfrm>
              <a:prstGeom prst="curvedConnector3">
                <a:avLst>
                  <a:gd name="adj1" fmla="val 60286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Curved Connector 171">
                <a:extLst>
                  <a:ext uri="{FF2B5EF4-FFF2-40B4-BE49-F238E27FC236}">
                    <a16:creationId xmlns:a16="http://schemas.microsoft.com/office/drawing/2014/main" id="{59C86BDB-C25A-4D22-EF9A-D41D18D923F0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644441" y="2117004"/>
                <a:ext cx="1450964" cy="1415190"/>
              </a:xfrm>
              <a:prstGeom prst="curvedConnector3">
                <a:avLst>
                  <a:gd name="adj1" fmla="val 5764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52910424-21CB-453C-D727-964C9376FDB1}"/>
                </a:ext>
              </a:extLst>
            </p:cNvPr>
            <p:cNvGrpSpPr/>
            <p:nvPr/>
          </p:nvGrpSpPr>
          <p:grpSpPr>
            <a:xfrm rot="10800000" flipH="1">
              <a:off x="4440049" y="3724366"/>
              <a:ext cx="3323203" cy="1064513"/>
              <a:chOff x="4644441" y="2117004"/>
              <a:chExt cx="2889840" cy="1415190"/>
            </a:xfrm>
          </p:grpSpPr>
          <p:cxnSp>
            <p:nvCxnSpPr>
              <p:cNvPr id="169" name="Curved Connector 168">
                <a:extLst>
                  <a:ext uri="{FF2B5EF4-FFF2-40B4-BE49-F238E27FC236}">
                    <a16:creationId xmlns:a16="http://schemas.microsoft.com/office/drawing/2014/main" id="{FBAB8B8D-DBB0-A891-8722-DCCE76DF903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2117004"/>
                <a:ext cx="1438281" cy="1415190"/>
              </a:xfrm>
              <a:prstGeom prst="curvedConnector3">
                <a:avLst>
                  <a:gd name="adj1" fmla="val 66072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urved Connector 169">
                <a:extLst>
                  <a:ext uri="{FF2B5EF4-FFF2-40B4-BE49-F238E27FC236}">
                    <a16:creationId xmlns:a16="http://schemas.microsoft.com/office/drawing/2014/main" id="{F0186D38-2C47-56EB-D439-FAAF31E0455D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644441" y="2117004"/>
                <a:ext cx="1450964" cy="1415190"/>
              </a:xfrm>
              <a:prstGeom prst="curvedConnector3">
                <a:avLst>
                  <a:gd name="adj1" fmla="val 62745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A09A73F1-359E-A169-E19B-3408DDA874D7}"/>
                </a:ext>
              </a:extLst>
            </p:cNvPr>
            <p:cNvGrpSpPr/>
            <p:nvPr/>
          </p:nvGrpSpPr>
          <p:grpSpPr>
            <a:xfrm rot="10800000" flipH="1">
              <a:off x="4440049" y="3744569"/>
              <a:ext cx="3323203" cy="831658"/>
              <a:chOff x="4644441" y="2117004"/>
              <a:chExt cx="2889840" cy="1415190"/>
            </a:xfrm>
          </p:grpSpPr>
          <p:cxnSp>
            <p:nvCxnSpPr>
              <p:cNvPr id="167" name="Curved Connector 166">
                <a:extLst>
                  <a:ext uri="{FF2B5EF4-FFF2-40B4-BE49-F238E27FC236}">
                    <a16:creationId xmlns:a16="http://schemas.microsoft.com/office/drawing/2014/main" id="{14A59017-D6F5-D9EB-4A38-01BCD2189F7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096000" y="2117004"/>
                <a:ext cx="1438281" cy="1415190"/>
              </a:xfrm>
              <a:prstGeom prst="curvedConnector3">
                <a:avLst>
                  <a:gd name="adj1" fmla="val 73143"/>
                </a:avLst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Curved Connector 167">
                <a:extLst>
                  <a:ext uri="{FF2B5EF4-FFF2-40B4-BE49-F238E27FC236}">
                    <a16:creationId xmlns:a16="http://schemas.microsoft.com/office/drawing/2014/main" id="{4BCFEB7C-1BF1-99AE-4E9E-CB71AACD9356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4644441" y="2117004"/>
                <a:ext cx="1450964" cy="1415190"/>
              </a:xfrm>
              <a:prstGeom prst="curvedConnector3">
                <a:avLst>
                  <a:gd name="adj1" fmla="val 69117"/>
                </a:avLst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9" name="Freeform 12">
            <a:extLst>
              <a:ext uri="{FF2B5EF4-FFF2-40B4-BE49-F238E27FC236}">
                <a16:creationId xmlns:a16="http://schemas.microsoft.com/office/drawing/2014/main" id="{B3983AC3-889C-1BBA-9C08-2FED5EB0B4AF}"/>
              </a:ext>
            </a:extLst>
          </p:cNvPr>
          <p:cNvSpPr>
            <a:spLocks noChangeAspect="1"/>
          </p:cNvSpPr>
          <p:nvPr/>
        </p:nvSpPr>
        <p:spPr>
          <a:xfrm>
            <a:off x="5145753" y="2772011"/>
            <a:ext cx="1900494" cy="1907145"/>
          </a:xfrm>
          <a:custGeom>
            <a:avLst/>
            <a:gdLst>
              <a:gd name="connsiteX0" fmla="*/ 640045 w 650880"/>
              <a:gd name="connsiteY0" fmla="*/ 312327 h 653306"/>
              <a:gd name="connsiteX1" fmla="*/ 339715 w 650880"/>
              <a:gd name="connsiteY1" fmla="*/ 10911 h 653306"/>
              <a:gd name="connsiteX2" fmla="*/ 325440 w 650880"/>
              <a:gd name="connsiteY2" fmla="*/ 0 h 653306"/>
              <a:gd name="connsiteX3" fmla="*/ 311166 w 650880"/>
              <a:gd name="connsiteY3" fmla="*/ 10911 h 653306"/>
              <a:gd name="connsiteX4" fmla="*/ 10835 w 650880"/>
              <a:gd name="connsiteY4" fmla="*/ 312327 h 653306"/>
              <a:gd name="connsiteX5" fmla="*/ 0 w 650880"/>
              <a:gd name="connsiteY5" fmla="*/ 326653 h 653306"/>
              <a:gd name="connsiteX6" fmla="*/ 10835 w 650880"/>
              <a:gd name="connsiteY6" fmla="*/ 340980 h 653306"/>
              <a:gd name="connsiteX7" fmla="*/ 311166 w 650880"/>
              <a:gd name="connsiteY7" fmla="*/ 642395 h 653306"/>
              <a:gd name="connsiteX8" fmla="*/ 325440 w 650880"/>
              <a:gd name="connsiteY8" fmla="*/ 653307 h 653306"/>
              <a:gd name="connsiteX9" fmla="*/ 339715 w 650880"/>
              <a:gd name="connsiteY9" fmla="*/ 642395 h 653306"/>
              <a:gd name="connsiteX10" fmla="*/ 640045 w 650880"/>
              <a:gd name="connsiteY10" fmla="*/ 340980 h 653306"/>
              <a:gd name="connsiteX11" fmla="*/ 650881 w 650880"/>
              <a:gd name="connsiteY11" fmla="*/ 326653 h 653306"/>
              <a:gd name="connsiteX12" fmla="*/ 640045 w 650880"/>
              <a:gd name="connsiteY12" fmla="*/ 312327 h 653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50880" h="653306">
                <a:moveTo>
                  <a:pt x="640045" y="312327"/>
                </a:moveTo>
                <a:cubicBezTo>
                  <a:pt x="437682" y="256246"/>
                  <a:pt x="395600" y="213968"/>
                  <a:pt x="339715" y="10911"/>
                </a:cubicBezTo>
                <a:cubicBezTo>
                  <a:pt x="337940" y="4453"/>
                  <a:pt x="332097" y="0"/>
                  <a:pt x="325440" y="0"/>
                </a:cubicBezTo>
                <a:cubicBezTo>
                  <a:pt x="318784" y="0"/>
                  <a:pt x="312941" y="4453"/>
                  <a:pt x="311166" y="10911"/>
                </a:cubicBezTo>
                <a:cubicBezTo>
                  <a:pt x="255287" y="214006"/>
                  <a:pt x="213160" y="256240"/>
                  <a:pt x="10835" y="312327"/>
                </a:cubicBezTo>
                <a:cubicBezTo>
                  <a:pt x="4400" y="314109"/>
                  <a:pt x="0" y="319973"/>
                  <a:pt x="0" y="326653"/>
                </a:cubicBezTo>
                <a:cubicBezTo>
                  <a:pt x="0" y="333334"/>
                  <a:pt x="4437" y="339198"/>
                  <a:pt x="10835" y="340980"/>
                </a:cubicBezTo>
                <a:cubicBezTo>
                  <a:pt x="213198" y="397060"/>
                  <a:pt x="255280" y="439339"/>
                  <a:pt x="311166" y="642395"/>
                </a:cubicBezTo>
                <a:cubicBezTo>
                  <a:pt x="312941" y="648853"/>
                  <a:pt x="318784" y="653307"/>
                  <a:pt x="325440" y="653307"/>
                </a:cubicBezTo>
                <a:cubicBezTo>
                  <a:pt x="332097" y="653307"/>
                  <a:pt x="337940" y="648852"/>
                  <a:pt x="339715" y="642395"/>
                </a:cubicBezTo>
                <a:cubicBezTo>
                  <a:pt x="395594" y="439301"/>
                  <a:pt x="437720" y="397067"/>
                  <a:pt x="640045" y="340980"/>
                </a:cubicBezTo>
                <a:cubicBezTo>
                  <a:pt x="646480" y="339198"/>
                  <a:pt x="650881" y="333334"/>
                  <a:pt x="650881" y="326653"/>
                </a:cubicBezTo>
                <a:cubicBezTo>
                  <a:pt x="650881" y="319973"/>
                  <a:pt x="646443" y="314109"/>
                  <a:pt x="640045" y="312327"/>
                </a:cubicBezTo>
                <a:close/>
              </a:path>
            </a:pathLst>
          </a:custGeom>
          <a:solidFill>
            <a:schemeClr val="accent1"/>
          </a:solidFill>
          <a:ln w="12700" cap="flat">
            <a:solidFill>
              <a:schemeClr val="bg2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/>
              <a:ea typeface="+mn-ea"/>
              <a:cs typeface="+mn-cs"/>
              <a:sym typeface="Futura Next Book" panose="020B0502020204020303" pitchFamily="34" charset="0"/>
            </a:endParaRPr>
          </a:p>
        </p:txBody>
      </p:sp>
      <p:pic>
        <p:nvPicPr>
          <p:cNvPr id="180" name="Picture 179" descr="A red circle with white dots on it&#10;&#10;AI-generated content may be incorrect.">
            <a:extLst>
              <a:ext uri="{FF2B5EF4-FFF2-40B4-BE49-F238E27FC236}">
                <a16:creationId xmlns:a16="http://schemas.microsoft.com/office/drawing/2014/main" id="{D102AA17-F9DB-D554-6B3F-D7158B2B7B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86" t="34087" r="68107" b="38523"/>
          <a:stretch>
            <a:fillRect/>
          </a:stretch>
        </p:blipFill>
        <p:spPr bwMode="auto">
          <a:xfrm>
            <a:off x="5861999" y="3491582"/>
            <a:ext cx="468002" cy="468002"/>
          </a:xfrm>
          <a:custGeom>
            <a:avLst/>
            <a:gdLst>
              <a:gd name="connsiteX0" fmla="*/ 235408 w 470816"/>
              <a:gd name="connsiteY0" fmla="*/ 0 h 470816"/>
              <a:gd name="connsiteX1" fmla="*/ 470816 w 470816"/>
              <a:gd name="connsiteY1" fmla="*/ 235408 h 470816"/>
              <a:gd name="connsiteX2" fmla="*/ 235408 w 470816"/>
              <a:gd name="connsiteY2" fmla="*/ 470816 h 470816"/>
              <a:gd name="connsiteX3" fmla="*/ 0 w 470816"/>
              <a:gd name="connsiteY3" fmla="*/ 235408 h 470816"/>
              <a:gd name="connsiteX4" fmla="*/ 235408 w 470816"/>
              <a:gd name="connsiteY4" fmla="*/ 0 h 47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0816" h="470816">
                <a:moveTo>
                  <a:pt x="235408" y="0"/>
                </a:moveTo>
                <a:cubicBezTo>
                  <a:pt x="365420" y="0"/>
                  <a:pt x="470816" y="105396"/>
                  <a:pt x="470816" y="235408"/>
                </a:cubicBezTo>
                <a:cubicBezTo>
                  <a:pt x="470816" y="365420"/>
                  <a:pt x="365420" y="470816"/>
                  <a:pt x="235408" y="470816"/>
                </a:cubicBezTo>
                <a:cubicBezTo>
                  <a:pt x="105396" y="470816"/>
                  <a:pt x="0" y="365420"/>
                  <a:pt x="0" y="235408"/>
                </a:cubicBezTo>
                <a:cubicBezTo>
                  <a:pt x="0" y="105396"/>
                  <a:pt x="105396" y="0"/>
                  <a:pt x="235408" y="0"/>
                </a:cubicBezTo>
                <a:close/>
              </a:path>
            </a:pathLst>
          </a:cu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FF777C9-8DC2-6F9C-EBA8-12D7FD61DC78}"/>
              </a:ext>
            </a:extLst>
          </p:cNvPr>
          <p:cNvSpPr txBox="1"/>
          <p:nvPr/>
        </p:nvSpPr>
        <p:spPr>
          <a:xfrm>
            <a:off x="7088927" y="3612065"/>
            <a:ext cx="74161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77"/>
                <a:ea typeface="+mn-ea"/>
                <a:cs typeface="+mn-cs"/>
              </a:rPr>
              <a:t>Spec2Code</a:t>
            </a:r>
            <a:endParaRPr kumimoji="0" lang="es-AR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902046-37C0-3F11-1C2C-0C1B2B44E430}"/>
              </a:ext>
            </a:extLst>
          </p:cNvPr>
          <p:cNvSpPr txBox="1"/>
          <p:nvPr/>
        </p:nvSpPr>
        <p:spPr>
          <a:xfrm>
            <a:off x="4428553" y="3612065"/>
            <a:ext cx="741616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7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utura Next Book" panose="020B0502020204020303" pitchFamily="34" charset="77"/>
                <a:ea typeface="+mn-ea"/>
                <a:cs typeface="+mn-cs"/>
              </a:rPr>
              <a:t>Code2Spec</a:t>
            </a:r>
            <a:endParaRPr kumimoji="0" lang="es-AR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utura Next Book"/>
              <a:ea typeface="+mn-ea"/>
              <a:cs typeface="+mn-cs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BC00CEA6-D8ED-D069-322A-3BDFC78D7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87" y="6020924"/>
            <a:ext cx="12198601" cy="88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0663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a3dda20-e116-47a5-b3dd-ef9e901db12b">
      <Terms xmlns="http://schemas.microsoft.com/office/infopath/2007/PartnerControls"/>
    </lcf76f155ced4ddcb4097134ff3c332f>
    <SharedWithUsers xmlns="7c53825f-16c4-486d-9ab6-4e4706701af9">
      <UserInfo>
        <DisplayName/>
        <AccountId xsi:nil="true"/>
        <AccountType/>
      </UserInfo>
    </SharedWithUsers>
    <URL xmlns="9a3dda20-e116-47a5-b3dd-ef9e901db12b">
      <Url xsi:nil="true"/>
      <Description xsi:nil="true"/>
    </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D4A8F799E25F64684821484D40A1626" ma:contentTypeVersion="16" ma:contentTypeDescription="Crear nuevo documento." ma:contentTypeScope="" ma:versionID="ddd2e3364ceb49fbf6a54111498be913">
  <xsd:schema xmlns:xsd="http://www.w3.org/2001/XMLSchema" xmlns:xs="http://www.w3.org/2001/XMLSchema" xmlns:p="http://schemas.microsoft.com/office/2006/metadata/properties" xmlns:ns2="9a3dda20-e116-47a5-b3dd-ef9e901db12b" xmlns:ns3="7c53825f-16c4-486d-9ab6-4e4706701af9" targetNamespace="http://schemas.microsoft.com/office/2006/metadata/properties" ma:root="true" ma:fieldsID="5cd215839a8cac44debdd29a189ad7cf" ns2:_="" ns3:_="">
    <xsd:import namespace="9a3dda20-e116-47a5-b3dd-ef9e901db12b"/>
    <xsd:import namespace="7c53825f-16c4-486d-9ab6-4e4706701af9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  <xsd:element ref="ns2:UR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3dda20-e116-47a5-b3dd-ef9e901db12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Etiquetas de imagen" ma:readOnly="false" ma:fieldId="{5cf76f15-5ced-4ddc-b409-7134ff3c332f}" ma:taxonomyMulti="true" ma:sspId="aac8439e-0f4c-460c-87ac-674f609d5c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URL" ma:index="23" nillable="true" ma:displayName="URL" ma:format="Hyperlink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53825f-16c4-486d-9ab6-4e4706701af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19B1C33-364D-42DE-A28A-80FCAA424868}">
  <ds:schemaRefs>
    <ds:schemaRef ds:uri="21ae398a-a0cf-4acc-b036-10dfd99c4a62"/>
    <ds:schemaRef ds:uri="33a662da-5459-46f5-8eda-b5e3d7a12a8d"/>
    <ds:schemaRef ds:uri="a0cca917-33f2-48b6-acfa-473c639e6df0"/>
    <ds:schemaRef ds:uri="http://schemas.microsoft.com/office/2006/metadata/properties"/>
    <ds:schemaRef ds:uri="http://schemas.microsoft.com/office/infopath/2007/PartnerControls"/>
    <ds:schemaRef ds:uri="9a3dda20-e116-47a5-b3dd-ef9e901db12b"/>
    <ds:schemaRef ds:uri="7c53825f-16c4-486d-9ab6-4e4706701af9"/>
  </ds:schemaRefs>
</ds:datastoreItem>
</file>

<file path=customXml/itemProps2.xml><?xml version="1.0" encoding="utf-8"?>
<ds:datastoreItem xmlns:ds="http://schemas.openxmlformats.org/officeDocument/2006/customXml" ds:itemID="{F722FA74-1472-4DAB-BC43-BB61125B68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3dda20-e116-47a5-b3dd-ef9e901db12b"/>
    <ds:schemaRef ds:uri="7c53825f-16c4-486d-9ab6-4e4706701af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7EF68CA-58F5-49CF-A8B9-EDA3D4C568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1225</Words>
  <Application>Microsoft Office PowerPoint</Application>
  <PresentationFormat>Panorámica</PresentationFormat>
  <Paragraphs>210</Paragraphs>
  <Slides>22</Slides>
  <Notes>9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Futura Next</vt:lpstr>
      <vt:lpstr>Futura Next Book</vt:lpstr>
      <vt:lpstr>Futura Next DemiBold</vt:lpstr>
      <vt:lpstr>Futura Next Light</vt:lpstr>
      <vt:lpstr>FUTURANEXT-MEDIUM</vt:lpstr>
      <vt:lpstr>Tema de Office</vt:lpstr>
      <vt:lpstr>think-cell Slide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Nuestra suite de soluciones corporativas</vt:lpstr>
      <vt:lpstr>Combinamos 30 años de excelencia impulsada por personas con la inteligencia de nuestros productos de IA para impulsar lo que sigue.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Carolina Marchant Salcedo</dc:creator>
  <cp:lastModifiedBy>Maria Sol Poncelas</cp:lastModifiedBy>
  <cp:revision>5</cp:revision>
  <dcterms:created xsi:type="dcterms:W3CDTF">2026-03-31T12:37:07Z</dcterms:created>
  <dcterms:modified xsi:type="dcterms:W3CDTF">2026-04-10T17:47:32Z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0x0101008D4A8F799E25F64684821484D40A1626</vt:lpwstr>
  </property>
  <property fmtid="{D5CDD505-2E9C-101B-9397-08002B2CF9AE}" pid="3" name="MediaServiceImageTags">
    <vt:lpwstr/>
  </property>
</Properties>
</file>